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Lst>
  <p:sldSz cy="6858000" cx="9144000"/>
  <p:notesSz cx="6858000" cy="9144000"/>
  <p:embeddedFontLst>
    <p:embeddedFont>
      <p:font typeface="Open Sans SemiBold"/>
      <p:regular r:id="rId71"/>
      <p:bold r:id="rId72"/>
      <p:italic r:id="rId73"/>
      <p:boldItalic r:id="rId74"/>
    </p:embeddedFont>
    <p:embeddedFont>
      <p:font typeface="Open Sans ExtraBold"/>
      <p:bold r:id="rId75"/>
      <p:boldItalic r:id="rId76"/>
    </p:embeddedFont>
    <p:embeddedFont>
      <p:font typeface="Open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OpenSansSemiBold-italic.fntdata"/><Relationship Id="rId72" Type="http://schemas.openxmlformats.org/officeDocument/2006/relationships/font" Target="fonts/OpenSansSemiBold-bold.fntdata"/><Relationship Id="rId31" Type="http://schemas.openxmlformats.org/officeDocument/2006/relationships/slide" Target="slides/slide27.xml"/><Relationship Id="rId75" Type="http://schemas.openxmlformats.org/officeDocument/2006/relationships/font" Target="fonts/OpenSansExtraBold-bold.fntdata"/><Relationship Id="rId30" Type="http://schemas.openxmlformats.org/officeDocument/2006/relationships/slide" Target="slides/slide26.xml"/><Relationship Id="rId74" Type="http://schemas.openxmlformats.org/officeDocument/2006/relationships/font" Target="fonts/OpenSansSemiBold-boldItalic.fntdata"/><Relationship Id="rId33" Type="http://schemas.openxmlformats.org/officeDocument/2006/relationships/slide" Target="slides/slide29.xml"/><Relationship Id="rId77" Type="http://schemas.openxmlformats.org/officeDocument/2006/relationships/font" Target="fonts/OpenSans-regular.fntdata"/><Relationship Id="rId32" Type="http://schemas.openxmlformats.org/officeDocument/2006/relationships/slide" Target="slides/slide28.xml"/><Relationship Id="rId76" Type="http://schemas.openxmlformats.org/officeDocument/2006/relationships/font" Target="fonts/OpenSansExtraBold-boldItalic.fntdata"/><Relationship Id="rId35" Type="http://schemas.openxmlformats.org/officeDocument/2006/relationships/slide" Target="slides/slide31.xml"/><Relationship Id="rId79" Type="http://schemas.openxmlformats.org/officeDocument/2006/relationships/font" Target="fonts/OpenSans-italic.fntdata"/><Relationship Id="rId34" Type="http://schemas.openxmlformats.org/officeDocument/2006/relationships/slide" Target="slides/slide30.xml"/><Relationship Id="rId78" Type="http://schemas.openxmlformats.org/officeDocument/2006/relationships/font" Target="fonts/OpenSans-bold.fntdata"/><Relationship Id="rId71" Type="http://schemas.openxmlformats.org/officeDocument/2006/relationships/font" Target="fonts/OpenSansSemiBold-regular.fntdata"/><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chosim.io"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chosim.io/"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chosim.io/"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 name="Shape 41"/>
        <p:cNvGrpSpPr/>
        <p:nvPr/>
      </p:nvGrpSpPr>
      <p:grpSpPr>
        <a:xfrm>
          <a:off x="0" y="0"/>
          <a:ext cx="0" cy="0"/>
          <a:chOff x="0" y="0"/>
          <a:chExt cx="0" cy="0"/>
        </a:xfrm>
      </p:grpSpPr>
      <p:sp>
        <p:nvSpPr>
          <p:cNvPr id="42" name="Shape 4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3" name="Shape 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VUIs signify a big shift in how we interact with technology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We can physically separate ourselves from devices and speak naturally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When our hands are busy, we can interact with our devices and apps without looking up</a:t>
            </a:r>
          </a:p>
          <a:p>
            <a:pPr lvl="0">
              <a:spcBef>
                <a:spcPts val="0"/>
              </a:spcBef>
              <a:buClr>
                <a:schemeClr val="dk1"/>
              </a:buClr>
              <a:buSzPct val="61111"/>
              <a:buFont typeface="Arial"/>
              <a:buNone/>
            </a:pPr>
            <a:r>
              <a:t/>
            </a:r>
            <a:endParaRPr b="1"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Ask the audience, “where might voice user interfaces be useful?”.  Pick people who raise their hand.  Here are some common answers:</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While driving the car</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When running or exercising</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While cooking a meal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Alexa is programmable, so you can connect it to webapps and other APIs</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You could build smart remotes for your TV, a skill to hail a cab, order a pizza, etc.</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 next few slides contain some examples.</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Lyft - you can ask Alexa to call a lyft cab to your location.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Capital One - Check on your bank account and spending habits.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Starbucks - order your coffee ahead of time when you’re walking out the door.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rgbClr val="000000"/>
              </a:buClr>
              <a:buSzPct val="61111"/>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Alexa has tons of skills you can use today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You can also search and discover skills by visiting amazon.com/skills</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Today you are going to learn how to make one.</a:t>
            </a:r>
          </a:p>
          <a:p>
            <a:pPr lvl="0" rtl="0">
              <a:spcBef>
                <a:spcPts val="0"/>
              </a:spcBef>
              <a:buClr>
                <a:srgbClr val="000000"/>
              </a:buClr>
              <a:buSzPct val="61111"/>
              <a:buNone/>
            </a:pPr>
            <a:r>
              <a:t/>
            </a:r>
            <a:endParaRPr b="1" sz="1800">
              <a:solidFill>
                <a:schemeClr val="dk1"/>
              </a:solidFill>
              <a:latin typeface="Open Sans"/>
              <a:ea typeface="Open Sans"/>
              <a:cs typeface="Open Sans"/>
              <a:sym typeface="Open Sans"/>
            </a:endParaRPr>
          </a:p>
          <a:p>
            <a:pPr lvl="0" rtl="0">
              <a:spcBef>
                <a:spcPts val="0"/>
              </a:spcBef>
              <a:buClr>
                <a:srgbClr val="000000"/>
              </a:buClr>
              <a:buSzPct val="61111"/>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Ask participants if they have used any other Alexa apps or skills.  Here are some other popular ones if you need examples:</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NPR - Listen to Podcasts</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Seamless - Order delivery to your house</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Jeopardy - Play Jeopardy with Alexa.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Time for participants to try out Alexa.</a:t>
            </a:r>
          </a:p>
          <a:p>
            <a:pPr lvl="0">
              <a:spcBef>
                <a:spcPts val="0"/>
              </a:spcBef>
              <a:buClr>
                <a:schemeClr val="dk1"/>
              </a:buClr>
              <a:buSzPct val="61111"/>
              <a:buFont typeface="Arial"/>
              <a:buNone/>
            </a:pPr>
            <a:r>
              <a:t/>
            </a:r>
            <a:endParaRPr b="1"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Let participants play with Alexa for about 5 minutes:</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(If you have a physical device) Invite a few participants to come up and play with the Alexa.  </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(If you don’t have a device) Tell participants to head to </a:t>
            </a:r>
            <a:r>
              <a:rPr lang="en" sz="1800" u="sng">
                <a:solidFill>
                  <a:schemeClr val="hlink"/>
                </a:solidFill>
                <a:latin typeface="Open Sans"/>
                <a:ea typeface="Open Sans"/>
                <a:cs typeface="Open Sans"/>
                <a:sym typeface="Open Sans"/>
                <a:hlinkClick r:id="rId2"/>
              </a:rPr>
              <a:t>echosim.io</a:t>
            </a:r>
            <a:r>
              <a:rPr lang="en" sz="1800">
                <a:solidFill>
                  <a:schemeClr val="dk1"/>
                </a:solidFill>
                <a:latin typeface="Open Sans"/>
                <a:ea typeface="Open Sans"/>
                <a:cs typeface="Open Sans"/>
                <a:sym typeface="Open Sans"/>
              </a:rPr>
              <a:t>, login with their amazon account, and try a few commands</a:t>
            </a:r>
          </a:p>
          <a:p>
            <a:pPr lvl="0" rtl="0">
              <a:spcBef>
                <a:spcPts val="0"/>
              </a:spcBef>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To build your first Alexa Skill, you’re going to need to know a few things which we will explain next.</a:t>
            </a:r>
          </a:p>
          <a:p>
            <a:pPr lvl="0">
              <a:spcBef>
                <a:spcPts val="0"/>
              </a:spcBef>
              <a:buClr>
                <a:schemeClr val="dk1"/>
              </a:buClr>
              <a:buSzPct val="61111"/>
              <a:buFont typeface="Arial"/>
              <a:buNone/>
            </a:pPr>
            <a:r>
              <a:t/>
            </a:r>
            <a:endParaRPr b="1"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Make sure everyone is paying attention again.  They’ve been playing with Alexa, so they are probably pretty jazzed up. </a:t>
            </a:r>
          </a:p>
          <a:p>
            <a:pPr lvl="0" rtl="0">
              <a:spcBef>
                <a:spcPts val="0"/>
              </a:spcBef>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Why should you build an Alexa skill?</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Alexa is already integrated into many devices include the Echo.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Amazon has millions of customers who could use your Alexa Skill</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Building on Alexa is fun, easy, and free.</a:t>
            </a:r>
          </a:p>
          <a:p>
            <a:pPr lvl="0" rtl="0">
              <a:spcBef>
                <a:spcPts val="0"/>
              </a:spcBef>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Each Alexa skill is made of two parts</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Front End is the Alexa Voice User Interface.  This takes user speech and converts it into something the computer can understand</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Back End is where your application logic lives.  This takes the parsed speech and does something interesting with it.</a:t>
            </a:r>
          </a:p>
          <a:p>
            <a:pPr lvl="0">
              <a:spcBef>
                <a:spcPts val="0"/>
              </a:spcBef>
              <a:buClr>
                <a:schemeClr val="dk1"/>
              </a:buClr>
              <a:buSzPct val="61111"/>
              <a:buFont typeface="Arial"/>
              <a:buNone/>
            </a:pPr>
            <a:r>
              <a:t/>
            </a:r>
            <a:endParaRPr b="1"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FAQ:</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What is AWS Lambda?</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You can think of Lambda as an event-driven computing platform; Lambda runs when triggered by an event and executes code that’s been loaded into the system.  You don’t need to setup or manage any servers, just write the code and Amazon takes care of the rest.</a:t>
            </a:r>
          </a:p>
          <a:p>
            <a:pPr lvl="0" rtl="0">
              <a:spcBef>
                <a:spcPts val="0"/>
              </a:spcBef>
              <a:buNone/>
            </a:pPr>
            <a:r>
              <a:t/>
            </a:r>
            <a:endParaRPr/>
          </a:p>
          <a:p>
            <a:pPr lvl="0" rtl="0">
              <a:spcBef>
                <a:spcPts val="0"/>
              </a:spcBef>
              <a:buClr>
                <a:schemeClr val="dk1"/>
              </a:buClr>
              <a:buSzPct val="100000"/>
              <a:buFont typeface="Arial"/>
              <a:buNone/>
            </a:pPr>
            <a:r>
              <a:t/>
            </a:r>
            <a:endParaRPr/>
          </a:p>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Understanding human speech is a hard problem for computers</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There are two parts to understanding speech:</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Speech Recognition  - converting the audio to text</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Natural Language Understanding  - what is the context of this text?</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Amazon has collected the top speech technology for you with Alexa, you don’t need to be an expert</a:t>
            </a:r>
          </a:p>
          <a:p>
            <a:pPr lvl="0" rtl="0">
              <a:spcBef>
                <a:spcPts val="0"/>
              </a:spcBef>
              <a:buNone/>
            </a:pPr>
            <a:r>
              <a:t/>
            </a:r>
            <a:endParaRPr sz="1800">
              <a:solidFill>
                <a:schemeClr val="dk1"/>
              </a:solidFill>
              <a:latin typeface="Open Sans"/>
              <a:ea typeface="Open Sans"/>
              <a:cs typeface="Open Sans"/>
              <a:sym typeface="Open Sans"/>
            </a:endParaRPr>
          </a:p>
          <a:p>
            <a:pPr lvl="0" rt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Walk attendees through the example on the slides. </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Imagine someone says “For Tea Times”</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That could mean any one of these four things and Alexa can help you understand that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 name="Shape 49"/>
        <p:cNvGrpSpPr/>
        <p:nvPr/>
      </p:nvGrpSpPr>
      <p:grpSpPr>
        <a:xfrm>
          <a:off x="0" y="0"/>
          <a:ext cx="0" cy="0"/>
          <a:chOff x="0" y="0"/>
          <a:chExt cx="0" cy="0"/>
        </a:xfrm>
      </p:grpSpPr>
      <p:sp>
        <p:nvSpPr>
          <p:cNvPr id="50" name="Shape 5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1" name="Shape 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sz="1800">
                <a:solidFill>
                  <a:schemeClr val="dk1"/>
                </a:solidFill>
                <a:latin typeface="Open Sans"/>
                <a:ea typeface="Open Sans"/>
                <a:cs typeface="Open Sans"/>
                <a:sym typeface="Open Sans"/>
              </a:rPr>
              <a:t>v0.0.1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Initial release of the workshop (Hello World!)</a:t>
            </a:r>
          </a:p>
          <a:p>
            <a:pPr lvl="0" rtl="0">
              <a:spcBef>
                <a:spcPts val="0"/>
              </a:spcBef>
              <a:buNone/>
            </a:pPr>
            <a:r>
              <a:t/>
            </a:r>
            <a:endParaRPr sz="1800">
              <a:solidFill>
                <a:schemeClr val="dk1"/>
              </a:solidFill>
              <a:latin typeface="Open Sans"/>
              <a:ea typeface="Open Sans"/>
              <a:cs typeface="Open Sans"/>
              <a:sym typeface="Open Sans"/>
            </a:endParaRPr>
          </a:p>
          <a:p>
            <a:pPr lvl="0" rtl="0">
              <a:spcBef>
                <a:spcPts val="0"/>
              </a:spcBef>
              <a:buNone/>
            </a:pPr>
            <a:r>
              <a:rPr b="1" lang="en" sz="1800">
                <a:solidFill>
                  <a:schemeClr val="dk1"/>
                </a:solidFill>
                <a:latin typeface="Open Sans"/>
                <a:ea typeface="Open Sans"/>
                <a:cs typeface="Open Sans"/>
                <a:sym typeface="Open Sans"/>
              </a:rPr>
              <a:t>v0.0.2</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Fix some minor typos in the notes / slides</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Add slide for Amazon promotions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In order to map user input to something, we provide Alexa training data</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This slide shows some example training data which takes the format:</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[Skill] [Sample Speech to Trigger This Skill]</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 sample skill is called “GetNewFactIntent” and “give me a fact” is an example thing someone might say to trigger it</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Your list doesn’t need to be exhaustive (every possible combination), Alexa will use this data to train herself and learn new phrases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An Alexa Skill (App) can have multiple commands.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We call those commands “Intents”</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For example, an app that plays music may have a “Play” intent to start the music and a “Pause” intent to temporarily stop the music.</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We tell Alexa what our intents are in a configuration file like this one.</a:t>
            </a:r>
          </a:p>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You are going to be building a skill that responds with facts about YOU!</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You'll learn how to create a Voice UI, how Alexa processes commands, how to deploy code to AWS Lambda</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sz="1800">
                <a:solidFill>
                  <a:schemeClr val="dk1"/>
                </a:solidFill>
                <a:latin typeface="Open Sans"/>
                <a:ea typeface="Open Sans"/>
                <a:cs typeface="Open Sans"/>
                <a:sym typeface="Open Sans"/>
              </a:rPr>
              <a:t>Setup:</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Make sure you have the MLH Facts skill enabled.  You can do this from the Alexa App on your phone.</a:t>
            </a:r>
          </a:p>
          <a:p>
            <a:pPr lvl="0" rtl="0">
              <a:spcBef>
                <a:spcPts val="0"/>
              </a:spcBef>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We’re going to demo a skill that MLH made which returns facts about MLH</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When you make your skill, it will return facts about YOU!</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Demonstrate the MLH Alexa Skill by asking Alexa the following:</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“Alexa, open MLH Facts.”</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“Alexa, ask MLH Facts for a fact.”</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If you have a physical device, use that.  Otherwise use the Echo Simulator. (</a:t>
            </a:r>
            <a:r>
              <a:rPr lang="en" sz="1800" u="sng">
                <a:solidFill>
                  <a:schemeClr val="hlink"/>
                </a:solidFill>
                <a:latin typeface="Open Sans"/>
                <a:ea typeface="Open Sans"/>
                <a:cs typeface="Open Sans"/>
                <a:sym typeface="Open Sans"/>
                <a:hlinkClick r:id="rId2"/>
              </a:rPr>
              <a:t>http://echosim.io/</a:t>
            </a:r>
            <a:r>
              <a:rPr lang="en" sz="1800">
                <a:solidFill>
                  <a:schemeClr val="dk1"/>
                </a:solidFill>
                <a:latin typeface="Open Sans"/>
                <a:ea typeface="Open Sans"/>
                <a:cs typeface="Open Sans"/>
                <a:sym typeface="Open Sans"/>
              </a:rPr>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These are the 5 steps to create an Alexa skill</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In the first three steps, you will setup the main components and connect them together</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At the end of this workshop, we’ll be testing out the skills you make</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When you go home the next step is to publish your skill!</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We’re going to create an AWS Lambda function to power our skill</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We can do that from the AWS Console, so let’s go there now.</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Once you’re on the landing page for the AWS Console, click sign in and either create an account or login if you have one</a:t>
            </a:r>
          </a:p>
          <a:p>
            <a:pPr lvl="0" rt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rt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marR="0" rtl="0" algn="l">
              <a:lnSpc>
                <a:spcPct val="100000"/>
              </a:lnSpc>
              <a:spcBef>
                <a:spcPts val="0"/>
              </a:spcBef>
              <a:spcAft>
                <a:spcPts val="0"/>
              </a:spcAft>
              <a:buClr>
                <a:schemeClr val="dk1"/>
              </a:buClr>
              <a:buSzPct val="100000"/>
              <a:buFont typeface="Open Sans"/>
            </a:pPr>
            <a:r>
              <a:rPr lang="en" sz="1800">
                <a:solidFill>
                  <a:schemeClr val="dk1"/>
                </a:solidFill>
                <a:latin typeface="Open Sans"/>
                <a:ea typeface="Open Sans"/>
                <a:cs typeface="Open Sans"/>
                <a:sym typeface="Open Sans"/>
              </a:rPr>
              <a:t>Have participants open the URL in their browser and log in to the AWS console</a:t>
            </a:r>
          </a:p>
          <a:p>
            <a:pPr indent="-342900" lvl="1" marL="914400" marR="0" rtl="0" algn="l">
              <a:lnSpc>
                <a:spcPct val="100000"/>
              </a:lnSpc>
              <a:spcBef>
                <a:spcPts val="0"/>
              </a:spcBef>
              <a:spcAft>
                <a:spcPts val="0"/>
              </a:spcAft>
              <a:buClr>
                <a:schemeClr val="dk1"/>
              </a:buClr>
              <a:buSzPct val="100000"/>
              <a:buFont typeface="Open Sans"/>
            </a:pPr>
            <a:r>
              <a:rPr lang="en" sz="1800">
                <a:solidFill>
                  <a:schemeClr val="dk1"/>
                </a:solidFill>
                <a:latin typeface="Open Sans"/>
                <a:ea typeface="Open Sans"/>
                <a:cs typeface="Open Sans"/>
                <a:sym typeface="Open Sans"/>
              </a:rPr>
              <a:t>Participants may need to sign up for an AWS account during this step</a:t>
            </a:r>
          </a:p>
          <a:p>
            <a:pPr indent="-342900" lvl="1" marL="914400" marR="0" rtl="0" algn="l">
              <a:lnSpc>
                <a:spcPct val="100000"/>
              </a:lnSpc>
              <a:spcBef>
                <a:spcPts val="0"/>
              </a:spcBef>
              <a:spcAft>
                <a:spcPts val="0"/>
              </a:spcAft>
              <a:buClr>
                <a:schemeClr val="dk1"/>
              </a:buClr>
              <a:buSzPct val="100000"/>
              <a:buFont typeface="Open Sans"/>
            </a:pPr>
            <a:r>
              <a:rPr lang="en" sz="1800">
                <a:solidFill>
                  <a:schemeClr val="dk1"/>
                </a:solidFill>
                <a:latin typeface="Open Sans"/>
                <a:ea typeface="Open Sans"/>
                <a:cs typeface="Open Sans"/>
                <a:sym typeface="Open Sans"/>
              </a:rPr>
              <a:t>Walk around and help people get to the AWS Console dashboard</a:t>
            </a:r>
          </a:p>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 AWS Console is a portal to the many services AWS offers</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We’re going to find the one that says “Lambda”.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You may need to click “Get Started” if you don’t see a screen like this one.</a:t>
            </a:r>
          </a:p>
          <a:p>
            <a:pPr lvl="0" rt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rtl="0">
              <a:spcBef>
                <a:spcPts val="0"/>
              </a:spcBef>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Have participants confirm they are using the “Northern Virginia” region.  </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They can see this in the top right corner, next to their name.</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It should say “N. Virginia”</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If it doesn’t, they can select “US East (N. Virginia)” from the region dropdown</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Walk around and help participants find AWS Lambda on the console.  Have them click the link to go to the dashboard.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Each AWS Lambda Function is responsible for one thing.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In this case we are going to create a function that returns a fact about you.</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Ask participants to click on “Create a Lambda Function”</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Walk around and make sure they are finding everything OK</a:t>
            </a:r>
          </a:p>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 folks at Amazon created a bunch of awesome templates for Lambda.</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We are going to find the one called “alexa-skill-kit-sdk-factskill”</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This is important because it includes some of the libraries we need.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If we started from scratch we would need to include those.</a:t>
            </a:r>
          </a:p>
          <a:p>
            <a:pPr lvl="0" rt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rt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Ask participants to find and click on “alexa-skill-kit-sdk-factskill”</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Walk around and make sure they are finding everything OK</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AWS Lambda Functions are triggered by events</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In this case, we want our function to be triggered by the “Alexa Skills Kit” event</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You may need to click on the gray box to get the menu to appear</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Ask participants to find and click on “Alexa Skills Kit” trigger</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Walk around and make sure they are finding everything OK</a:t>
            </a:r>
          </a:p>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b="1" lang="en" sz="1800">
                <a:latin typeface="Open Sans"/>
                <a:ea typeface="Open Sans"/>
                <a:cs typeface="Open Sans"/>
                <a:sym typeface="Open Sans"/>
              </a:rPr>
              <a:t>What to Edit:</a:t>
            </a:r>
          </a:p>
          <a:p>
            <a:pPr indent="-342900" lvl="0" marL="457200" rtl="0">
              <a:spcBef>
                <a:spcPts val="0"/>
              </a:spcBef>
              <a:buSzPct val="100000"/>
              <a:buFont typeface="Open Sans"/>
            </a:pPr>
            <a:r>
              <a:rPr lang="en" sz="1800">
                <a:latin typeface="Open Sans"/>
                <a:ea typeface="Open Sans"/>
                <a:cs typeface="Open Sans"/>
                <a:sym typeface="Open Sans"/>
              </a:rPr>
              <a:t>Update this slide to include the wifi information.</a:t>
            </a:r>
          </a:p>
          <a:p>
            <a:pPr lvl="0" rtl="0">
              <a:spcBef>
                <a:spcPts val="0"/>
              </a:spcBef>
              <a:buNone/>
            </a:pPr>
            <a:r>
              <a:t/>
            </a:r>
            <a:endParaRPr sz="1800">
              <a:latin typeface="Open Sans"/>
              <a:ea typeface="Open Sans"/>
              <a:cs typeface="Open Sans"/>
              <a:sym typeface="Open Sans"/>
            </a:endParaRPr>
          </a:p>
          <a:p>
            <a:pPr lvl="0" rt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Explain how to connect to the wifi.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Encourage participants to Post Photos on Facebook, Twitter or Instagram using #MLHLocalhost</a:t>
            </a:r>
          </a:p>
          <a:p>
            <a:pPr lvl="0" rtl="0">
              <a:spcBef>
                <a:spcPts val="0"/>
              </a:spcBef>
              <a:buNone/>
            </a:pPr>
            <a:r>
              <a:t/>
            </a:r>
            <a:endParaRPr sz="1800">
              <a:solidFill>
                <a:schemeClr val="dk1"/>
              </a:solidFill>
              <a:latin typeface="Open Sans"/>
              <a:ea typeface="Open Sans"/>
              <a:cs typeface="Open Sans"/>
              <a:sym typeface="Open Sans"/>
            </a:endParaRPr>
          </a:p>
          <a:p>
            <a:pPr lvl="0" rt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Check that everyone is connected by asking the group to give you a signal if they are connected.</a:t>
            </a:r>
          </a:p>
          <a:p>
            <a:pPr lvl="0" rtl="0">
              <a:spcBef>
                <a:spcPts val="0"/>
              </a:spcBef>
              <a:buNone/>
            </a:pPr>
            <a:r>
              <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AWS Lambda Functions have some basic configuration options</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Name is what your function is called</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Description is a short sentence to help describe what the function does to you</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Runtime is the programming environment the function uses.  Leave this as the default (Node.js 6.10)</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Ask participants to fill out the form and leave the default runtime (Node.js 6.10).</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Walk around and make sure they are finding everything OK</a:t>
            </a:r>
          </a:p>
          <a:p>
            <a:pPr lvl="0">
              <a:spcBef>
                <a:spcPts val="0"/>
              </a:spcBef>
              <a:buClr>
                <a:schemeClr val="dk1"/>
              </a:buClr>
              <a:buSzPct val="100000"/>
              <a:buFont typeface="Arial"/>
              <a:buNone/>
            </a:pPr>
            <a:r>
              <a:t/>
            </a:r>
            <a:endParaRPr>
              <a:solidFill>
                <a:schemeClr val="dk1"/>
              </a:solidFill>
            </a:endParaRPr>
          </a:p>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marR="0" rtl="0" algn="l">
              <a:lnSpc>
                <a:spcPct val="100000"/>
              </a:lnSpc>
              <a:spcBef>
                <a:spcPts val="0"/>
              </a:spcBef>
              <a:spcAft>
                <a:spcPts val="0"/>
              </a:spcAft>
              <a:buClr>
                <a:schemeClr val="dk1"/>
              </a:buClr>
              <a:buSzPct val="100000"/>
              <a:buFont typeface="Open Sans"/>
            </a:pPr>
            <a:r>
              <a:rPr lang="en" sz="1800">
                <a:solidFill>
                  <a:schemeClr val="dk1"/>
                </a:solidFill>
                <a:latin typeface="Open Sans"/>
                <a:ea typeface="Open Sans"/>
                <a:cs typeface="Open Sans"/>
                <a:sym typeface="Open Sans"/>
              </a:rPr>
              <a:t>To create your skill, you’re going to be editing a sample MLH is providing you</a:t>
            </a:r>
          </a:p>
          <a:p>
            <a:pPr indent="-342900" lvl="0" marL="457200" marR="0" rtl="0" algn="l">
              <a:lnSpc>
                <a:spcPct val="100000"/>
              </a:lnSpc>
              <a:spcBef>
                <a:spcPts val="0"/>
              </a:spcBef>
              <a:spcAft>
                <a:spcPts val="0"/>
              </a:spcAft>
              <a:buClr>
                <a:schemeClr val="dk1"/>
              </a:buClr>
              <a:buSzPct val="100000"/>
              <a:buFont typeface="Open Sans"/>
            </a:pPr>
            <a:r>
              <a:rPr lang="en" sz="1800">
                <a:solidFill>
                  <a:schemeClr val="dk1"/>
                </a:solidFill>
                <a:latin typeface="Open Sans"/>
                <a:ea typeface="Open Sans"/>
                <a:cs typeface="Open Sans"/>
                <a:sym typeface="Open Sans"/>
              </a:rPr>
              <a:t>The link is in your email as well since you checked in</a:t>
            </a:r>
          </a:p>
          <a:p>
            <a:pPr indent="-342900" lvl="0" marL="457200" marR="0" rtl="0" algn="l">
              <a:lnSpc>
                <a:spcPct val="100000"/>
              </a:lnSpc>
              <a:spcBef>
                <a:spcPts val="0"/>
              </a:spcBef>
              <a:spcAft>
                <a:spcPts val="0"/>
              </a:spcAft>
              <a:buClr>
                <a:schemeClr val="dk1"/>
              </a:buClr>
              <a:buSzPct val="100000"/>
              <a:buFont typeface="Open Sans"/>
            </a:pPr>
            <a:r>
              <a:rPr lang="en" sz="1800">
                <a:solidFill>
                  <a:schemeClr val="dk1"/>
                </a:solidFill>
                <a:latin typeface="Open Sans"/>
                <a:ea typeface="Open Sans"/>
                <a:cs typeface="Open Sans"/>
                <a:sym typeface="Open Sans"/>
              </a:rPr>
              <a:t>Once everyone opens the file, we are going to walk through it together</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Ask participants to:</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Download the Zip file by following the link on the screen or their email</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Unzip the file and open the directory called “src” inside it</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Open index.js in their favorite code editor (they can download Atom or Sublime if they don’t have one)</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Walk around and make sure everyone is able to open the file.  </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t/>
            </a:r>
            <a:endParaRPr>
              <a:solidFill>
                <a:schemeClr val="dk1"/>
              </a:solidFill>
            </a:endParaRPr>
          </a:p>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 first section of this file contains a list of facts about MLH.</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We store this in a variable called “FACTS”</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We’re going to replace these with some facts about you!</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Ask participants to replace the list of facts with facts about themselves.  This should take about 5-10 minutes.</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Remind them to wrap their facts in quotation marks (“EXAMPLE TEXT”)</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Each line needs to end with a comma (“,”) except the last one</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Walk around and make sure everyone is able to open the file.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 next section maps intents (Launch and Get New Fact) to actual code.</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Both “LaunchIntent” and “GetNewFactIntent” trigger the “GetFact” function.</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 GetFact function does the following:</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Select a random element from the FACTS list</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Prepend “Here’s your fact” to the fact</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Tell Alexa to respond with the fact by emitting a “:tellWithCard” event.  </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rtl="0">
              <a:spcBef>
                <a:spcPts val="0"/>
              </a:spcBef>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Walk participants through the code and make sure everyone understands.  </a:t>
            </a:r>
          </a:p>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 final section passes our configuration to Alexa using the Alexa SDK</a:t>
            </a:r>
          </a:p>
          <a:p>
            <a:pPr indent="-342900" lvl="0" marL="457200" marR="0" rtl="0" algn="l">
              <a:lnSpc>
                <a:spcPct val="100000"/>
              </a:lnSpc>
              <a:spcBef>
                <a:spcPts val="0"/>
              </a:spcBef>
              <a:spcAft>
                <a:spcPts val="0"/>
              </a:spcAft>
              <a:buClr>
                <a:schemeClr val="dk1"/>
              </a:buClr>
              <a:buSzPct val="100000"/>
              <a:buFont typeface="Open Sans"/>
            </a:pPr>
            <a:r>
              <a:rPr lang="en" sz="1800">
                <a:solidFill>
                  <a:schemeClr val="dk1"/>
                </a:solidFill>
                <a:latin typeface="Open Sans"/>
                <a:ea typeface="Open Sans"/>
                <a:cs typeface="Open Sans"/>
                <a:sym typeface="Open Sans"/>
              </a:rPr>
              <a:t>We instantiate a new Alexa object and pass it the parsed speech the user gave us</a:t>
            </a:r>
          </a:p>
          <a:p>
            <a:pPr indent="-342900" lvl="0" marL="457200" marR="0" rtl="0" algn="l">
              <a:lnSpc>
                <a:spcPct val="100000"/>
              </a:lnSpc>
              <a:spcBef>
                <a:spcPts val="0"/>
              </a:spcBef>
              <a:spcAft>
                <a:spcPts val="0"/>
              </a:spcAft>
              <a:buClr>
                <a:schemeClr val="dk1"/>
              </a:buClr>
              <a:buSzPct val="100000"/>
              <a:buFont typeface="Open Sans"/>
            </a:pPr>
            <a:r>
              <a:rPr lang="en" sz="1800">
                <a:solidFill>
                  <a:schemeClr val="dk1"/>
                </a:solidFill>
                <a:latin typeface="Open Sans"/>
                <a:ea typeface="Open Sans"/>
                <a:cs typeface="Open Sans"/>
                <a:sym typeface="Open Sans"/>
              </a:rPr>
              <a:t>Register the list of handlers we created in the last section so Alexa knows how to respond.</a:t>
            </a:r>
          </a:p>
          <a:p>
            <a:pPr indent="-342900" lvl="0" marL="457200" marR="0" rtl="0" algn="l">
              <a:lnSpc>
                <a:spcPct val="100000"/>
              </a:lnSpc>
              <a:spcBef>
                <a:spcPts val="0"/>
              </a:spcBef>
              <a:spcAft>
                <a:spcPts val="0"/>
              </a:spcAft>
              <a:buClr>
                <a:schemeClr val="dk1"/>
              </a:buClr>
              <a:buSzPct val="100000"/>
              <a:buFont typeface="Open Sans"/>
            </a:pPr>
            <a:r>
              <a:rPr lang="en" sz="1800">
                <a:solidFill>
                  <a:schemeClr val="dk1"/>
                </a:solidFill>
                <a:latin typeface="Open Sans"/>
                <a:ea typeface="Open Sans"/>
                <a:cs typeface="Open Sans"/>
                <a:sym typeface="Open Sans"/>
              </a:rPr>
              <a:t>Execute the request.</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Walk participants through the code and make sure everyone understands.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Copy the full contents of the index.js file into the Lambda editor on the AWS website</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Make sure you copy the full file and paste over the entire contents of what is already in the editor.</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Explain how to copy and paste the contents, making sure to highlight the importance of completely overwriting the existing content on the Lambda Editor.</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Walk around and make sure participants aren’t having trouble.</a:t>
            </a:r>
          </a:p>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Scrolling down to the next section, you will see some settings for a handler and role.</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From the role drop down, select “Create a Custom Role”</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This will open a new tab which we will cover in the next slide.</a:t>
            </a:r>
          </a:p>
          <a:p>
            <a:pPr lvl="0" rtl="0">
              <a:spcBef>
                <a:spcPts val="0"/>
              </a:spcBef>
              <a:buNone/>
            </a:pPr>
            <a:r>
              <a:t/>
            </a:r>
            <a:endParaRPr sz="1800">
              <a:solidFill>
                <a:schemeClr val="dk1"/>
              </a:solidFill>
              <a:latin typeface="Open Sans"/>
              <a:ea typeface="Open Sans"/>
              <a:cs typeface="Open Sans"/>
              <a:sym typeface="Open Sans"/>
            </a:endParaRPr>
          </a:p>
          <a:p>
            <a:pPr lvl="0" rtl="0">
              <a:spcBef>
                <a:spcPts val="0"/>
              </a:spcBef>
              <a:buClr>
                <a:srgbClr val="000000"/>
              </a:buClr>
              <a:buSzPct val="61111"/>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Walk around and make sure they are finding everything OK</a:t>
            </a:r>
          </a:p>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IAM Roles tell Amazon which services should have access to which information.</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We want to create a new role that enables our lambda function access to execute</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Instruct participants to select "Create a new IAM Role" from dropdown menu.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Create the new role by clicking “Allow” in the bottom right corner</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Walk around and make sure they are finding everything OK</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We can leave all the defaults for the advanced settings and tags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Hit “Next” and you should be presented with a confirmation page that looks something like this one.</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Confirm that everyone is seeing the confirmation page by a show of hands</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Walk around and make sure they are finding everything OK</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61111"/>
              <a:buFont typeface="Arial"/>
              <a:buNone/>
            </a:pPr>
            <a:r>
              <a:t/>
            </a:r>
            <a:endParaRPr b="1" sz="1800">
              <a:solidFill>
                <a:schemeClr val="dk1"/>
              </a:solidFill>
              <a:latin typeface="Open Sans"/>
              <a:ea typeface="Open Sans"/>
              <a:cs typeface="Open Sans"/>
              <a:sym typeface="Open Sans"/>
            </a:endParaRPr>
          </a:p>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That’s the basics of an Alexa skill.  How do you know it’s working though?</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 folks at Amazon created some tools to make it easy to test.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Everyone click the blue “Test” button as seen on this slide</a:t>
            </a:r>
          </a:p>
          <a:p>
            <a:pPr lvl="0" rt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rt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Confirm that everyone is sees the “Test” button and clicks 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Edit:</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Add your name, photo, school info, and favorite programming tool or language.</a:t>
            </a:r>
          </a:p>
          <a:p>
            <a:pPr lvl="0" rtl="0">
              <a:spcBef>
                <a:spcPts val="0"/>
              </a:spcBef>
              <a:buNone/>
            </a:pPr>
            <a:r>
              <a:t/>
            </a:r>
            <a:endParaRPr sz="1800">
              <a:solidFill>
                <a:schemeClr val="dk1"/>
              </a:solidFill>
              <a:latin typeface="Open Sans"/>
              <a:ea typeface="Open Sans"/>
              <a:cs typeface="Open Sans"/>
              <a:sym typeface="Open Sans"/>
            </a:endParaRPr>
          </a:p>
          <a:p>
            <a:pPr lvl="0" rt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Make attendees feel welcome by running a short Ice Breaker.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Go around the room and ask each person to answer the following questions:</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Who are you?</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What year are you in school and what is your major/field of study?</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What is your favorite programming language or tool?</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You should go first to demonstrate the exercise and introduce yourself</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That’s the basics of an Alexa skill.  How do you know it’s working though?</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 folks at Amazon created some tools to make it easy to test.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Everyone click the blue “Test” button as seen on this slide</a:t>
            </a:r>
          </a:p>
          <a:p>
            <a:pPr lvl="0" rt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rt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Confirm that everyone is sees the “Test” button and clicks it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81" name="Shape 3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If you entered and configured everything correctly you should see a success message like this one</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Confirm that everyone’s function executed successfully by a show of hands</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Walk around and help the people who had trouble</a:t>
            </a:r>
          </a:p>
          <a:p>
            <a:pPr lvl="0" rtl="0">
              <a:spcBef>
                <a:spcPts val="0"/>
              </a:spcBef>
              <a:buNone/>
            </a:pPr>
            <a:r>
              <a:t/>
            </a:r>
            <a:endParaRPr sz="1800">
              <a:latin typeface="Open Sans"/>
              <a:ea typeface="Open Sans"/>
              <a:cs typeface="Open Sans"/>
              <a:sym typeface="Open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We’ve completed the backend of your Alexa skill using AWS Lambda.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Next we’re going register our function as an actual skill that Alexa can use</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Before we move on, note the “ARN” (Amazon Resource Name) at the top of your screen.  This is basically a unique identifier for your Lambda function.</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We’re going to need this to connect our Alexa skill in a few minutes, so keep this tab open or copy it into a file on your desktop.</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Confirm that everyone’s found the ARN.</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Remind everyone to keep this tab open or save the ARN so they can use it later.</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Alexa skills are managed through the Amazon developer portal (developer.amazon.com).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 URL on the screen is a shortcut to the Alexa specific content.</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You’ll need to sign in using the Amazon account you used to create your Lambda function.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You may also need to register for a developer account.</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Make sure everyone is able to sign in to the Amazon developer portal.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 next slide shows the profile creation step, so move on once you see that everyone is there.</a:t>
            </a:r>
          </a:p>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To register for your developer account fill out this form and agree to the terms of usage.</a:t>
            </a:r>
          </a:p>
          <a:p>
            <a:pPr lvl="0" rt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rt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Make sure everyone is able to sign in to the Amazon developer portal.  </a:t>
            </a:r>
          </a:p>
          <a:p>
            <a:pPr lvl="0" rtl="0">
              <a:spcBef>
                <a:spcPts val="0"/>
              </a:spcBef>
              <a:buClr>
                <a:schemeClr val="dk1"/>
              </a:buClr>
              <a:buSzPct val="100000"/>
              <a:buFont typeface="Arial"/>
              <a:buNone/>
            </a:pPr>
            <a:r>
              <a:t/>
            </a:r>
            <a:endParaRPr>
              <a:solidFill>
                <a:schemeClr val="dk1"/>
              </a:solidFill>
            </a:endParaRPr>
          </a:p>
          <a:p>
            <a:pPr lvl="0" rtl="0">
              <a:spcBef>
                <a:spcPts val="0"/>
              </a:spcBef>
              <a:buClr>
                <a:srgbClr val="000000"/>
              </a:buClr>
              <a:buSzPct val="100000"/>
              <a:buFont typeface="Arial"/>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SzPct val="61111"/>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Now that you’ve signed in, navigate to the “Alexa” tab if you aren’t already there.</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Find the “Alexa Skills Kit” card and click “Get Started” to register you first skill.</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This will take you to a list of your Alexa skills.  To create a new one, click “Add a New Skill” in the top right.</a:t>
            </a:r>
          </a:p>
          <a:p>
            <a:pPr lvl="0" rtl="0">
              <a:spcBef>
                <a:spcPts val="0"/>
              </a:spcBef>
              <a:buSzPct val="61111"/>
              <a:buNone/>
            </a:pPr>
            <a:r>
              <a:t/>
            </a:r>
            <a:endParaRPr sz="1800">
              <a:solidFill>
                <a:schemeClr val="dk1"/>
              </a:solidFill>
              <a:latin typeface="Open Sans"/>
              <a:ea typeface="Open Sans"/>
              <a:cs typeface="Open Sans"/>
              <a:sym typeface="Open Sans"/>
            </a:endParaRPr>
          </a:p>
          <a:p>
            <a:pPr lvl="0" rtl="0">
              <a:spcBef>
                <a:spcPts val="0"/>
              </a:spcBef>
              <a:buSzPct val="61111"/>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Make sure everyone is following along and not having any trouble.</a:t>
            </a:r>
          </a:p>
          <a:p>
            <a:pPr indent="-342900" lvl="0" marL="457200" rtl="0">
              <a:spcBef>
                <a:spcPts val="0"/>
              </a:spcBef>
              <a:buClr>
                <a:schemeClr val="dk1"/>
              </a:buClr>
              <a:buSzPct val="100000"/>
              <a:buFont typeface="Open Sans"/>
            </a:pPr>
            <a:r>
              <a:rPr b="1" lang="en" sz="1800">
                <a:solidFill>
                  <a:schemeClr val="dk1"/>
                </a:solidFill>
                <a:latin typeface="Open Sans"/>
                <a:ea typeface="Open Sans"/>
                <a:cs typeface="Open Sans"/>
                <a:sym typeface="Open Sans"/>
              </a:rPr>
              <a:t>NOTE: </a:t>
            </a:r>
            <a:r>
              <a:rPr lang="en" sz="1800">
                <a:solidFill>
                  <a:schemeClr val="dk1"/>
                </a:solidFill>
                <a:latin typeface="Open Sans"/>
                <a:ea typeface="Open Sans"/>
                <a:cs typeface="Open Sans"/>
                <a:sym typeface="Open Sans"/>
              </a:rPr>
              <a:t>Amazon released a new version of the skill building interface.  If participants are confused or you see that they have a different interface than you see on the slides, click the “Opt Out” link to go back to the original skill building interface.</a:t>
            </a:r>
          </a:p>
          <a:p>
            <a:pPr lvl="0" rtl="0">
              <a:spcBef>
                <a:spcPts val="0"/>
              </a:spcBef>
              <a:buSzPct val="100000"/>
              <a:buNone/>
            </a:pPr>
            <a:r>
              <a:t/>
            </a:r>
            <a:endParaRPr>
              <a:solidFill>
                <a:schemeClr val="dk1"/>
              </a:solidFill>
            </a:endParaRPr>
          </a:p>
          <a:p>
            <a:pPr lvl="0" rtl="0">
              <a:spcBef>
                <a:spcPts val="0"/>
              </a:spcBef>
              <a:buSzPct val="100000"/>
              <a:buNone/>
            </a:pPr>
            <a:r>
              <a:t/>
            </a:r>
            <a:endParaRPr>
              <a:solidFill>
                <a:schemeClr val="dk1"/>
              </a:solidFill>
            </a:endParaRPr>
          </a:p>
          <a:p>
            <a:pPr indent="-228600" lvl="0" marL="457200" rtl="0">
              <a:spcBef>
                <a:spcPts val="0"/>
              </a:spcBef>
              <a:buChar char="-"/>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Now it’s time to configure your skill.</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Make sure you have “Customer Interaction Model” selected for skill type.  There are a bunch of other types of Alexa skills, but this is the most common one.</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Give your skill a name that other people would see on the Alexa App.  This is probably your full name plus the word “facts”.</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We’ll talk about invocation name on the next slide</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Make sure everyone is following along and not having any trouble.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30" name="Shape 4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Users will say something with the following structure to Alexa:</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Wake Word - this is the word which signals that Alexa should start listening.</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Launch - this is the instruction for Alexa about what to do.  Since this is a skill launch means open the corresponding application.</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Skill Invocation name - the phrase that a user will utter to launch your skill. </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Instruct everyone to select their Invocation Name, fill out the form, and hit save.</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Make sure everyone is following along and not having any trouble.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46" name="Shape 4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 Intent Schema is a bit of JSON which maps Alexa keywords to Lambda functions.</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 JSON we’re going to use also includes some basic defaults like Stop, Help, and Cancel.</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You can find this code in the zip file you downloaded earlier under the “SpeechAssets” directory.</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Ask everyone to open the IntentSchema.json file and copy the code into their clipboard.</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Make sure everyone is following along and not having any trouble.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55" name="Shape 4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Now paste the code from IntentSchema.json into the corresponding section of your web browser.</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rtl="0">
              <a:spcBef>
                <a:spcPts val="0"/>
              </a:spcBef>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Make sure everyone is following along and not having any trouble.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Tell attendees we are going to check them in for the event</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Once attendees checkin, they will receive an email with the items listed on the slide</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Attendees must checkin to get credit for attending this event</a:t>
            </a:r>
          </a:p>
          <a:p>
            <a:pPr lvl="0" rtl="0">
              <a:spcBef>
                <a:spcPts val="0"/>
              </a:spcBef>
              <a:buNone/>
            </a:pPr>
            <a:r>
              <a:t/>
            </a:r>
            <a:endParaRPr sz="1800">
              <a:solidFill>
                <a:schemeClr val="dk1"/>
              </a:solidFill>
              <a:latin typeface="Open Sans"/>
              <a:ea typeface="Open Sans"/>
              <a:cs typeface="Open Sans"/>
              <a:sym typeface="Open Sans"/>
            </a:endParaRPr>
          </a:p>
          <a:p>
            <a:pPr lvl="0" rt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Confirm that everyone has checked in by asking participants to give you a signal when they receive the email.</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62" name="Shape 4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 next thing we need to configure is the set of Sample Utterances.</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This is not meant to be an exhaustive list, but should be a set of basic examples of how you want users to interact with your skill.</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You can find these inside the SpeechAssets folder of the zip file you downloaded earlier.</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Ask everyone to open the SampleUtterances.txt file and replace the relevant bits with their Invocation Name</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Once they have updated the sample utterances, ask participants to copy the values into their clipboards.</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Make sure everyone is following along and not having any trouble.</a:t>
            </a:r>
          </a:p>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Shape 46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70" name="Shape 4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Now paste the code from SampleUtterances.txt into the corresponding section of your web browser.</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Make sure everyone is following along and not having any trouble.</a:t>
            </a:r>
          </a:p>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77" name="Shape 4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Make sure that you have the correct sections filled out.  They should be “Intent Schema” and “Sample Utterances”.  Everything else is optional.</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Click “next” in the bottom right to move on to the next step.</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Make sure everyone is following along and not having any trouble.</a:t>
            </a:r>
          </a:p>
          <a:p>
            <a:pPr lvl="0">
              <a:spcBef>
                <a:spcPts val="0"/>
              </a:spcBef>
              <a:buClr>
                <a:schemeClr val="dk1"/>
              </a:buClr>
              <a:buSzPct val="100000"/>
              <a:buFont typeface="Arial"/>
              <a:buNone/>
            </a:pPr>
            <a:r>
              <a:t/>
            </a:r>
            <a:endParaRPr>
              <a:solidFill>
                <a:schemeClr val="dk1"/>
              </a:solidFill>
            </a:endParaRPr>
          </a:p>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Shape 48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85" name="Shape 4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In the next section we need that ARN from the Lambda function we made earlier.</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Instruct participants to switch back to the tab they were using earlier and copy the ARN.  This should be everything after the dash.</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If someone closed the tab, send them back to aws.amazon.com and reopen the lambda function they created.</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Make sure everyone is following along and not having any trouble.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Shape 49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94" name="Shape 4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Now we’re going to link your Alexa skill to the Lambda backend we made earlier.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Select “AWS Lambda ARN (Amazon Resource Name)” as the endpoint type and “North America” as your region (yes, even you EU folks for now).</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Paste the ARN you just copied into the box that appears below.</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Make sure that “account linking” is off and that everything else is unchecked.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Finally, hit “Next” to continue.</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Instruct participants to paste the ARN they copied into the text box.</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Alexa only works in the US East 1 (North Virginia) region right now, so leave the region alone unless you know what you are doing.</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Make sure everyone is following along and not having any trouble.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Shape 50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01" name="Shape 5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If you entered all of the information correctly, you should be able to test you skill on the next page.</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You can type what you would expect the user to say into the textbox under the “Service Simulator” section.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Try entering something like “Alexa open [YOUR INVOCATION NAME]” to see if you get a response.</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Demonstrate testing your skill by entering “Alexa open [YOUR INVOCATION NAME]” into the text box and clicking the “Ask” button”.  You can play the response by clicking “Listen” on the bottom right of the response.</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Make sure everyone is following along and not having any trouble.</a:t>
            </a:r>
          </a:p>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Shape 51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13" name="Shape 5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If you are able to test your skill on the console, you should be able to test it on an actual Alexa device or the simulator.</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If you don’t have an echo device with you, log into “EchoSim.io” and try it there.</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Make sure the account your Alexa is connected to is the account which you created the skill using.</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Help participants test their skills on the simulator or an Alexa device if you have one.</a:t>
            </a:r>
          </a:p>
          <a:p>
            <a:pPr lv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Shape 52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24" name="Shape 5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SzPct val="61111"/>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If you’re having trouble, here are some common issues that people encounter when making their first Alexa skill.</a:t>
            </a:r>
          </a:p>
          <a:p>
            <a:pPr lvl="0" rtl="0">
              <a:spcBef>
                <a:spcPts val="0"/>
              </a:spcBef>
              <a:buSzPct val="61111"/>
              <a:buNone/>
            </a:pPr>
            <a:r>
              <a:t/>
            </a:r>
            <a:endParaRPr sz="1800">
              <a:solidFill>
                <a:schemeClr val="dk1"/>
              </a:solidFill>
              <a:latin typeface="Open Sans"/>
              <a:ea typeface="Open Sans"/>
              <a:cs typeface="Open Sans"/>
              <a:sym typeface="Open Sans"/>
            </a:endParaRPr>
          </a:p>
          <a:p>
            <a:pPr lvl="0" rtl="0">
              <a:spcBef>
                <a:spcPts val="0"/>
              </a:spcBef>
              <a:buSzPct val="61111"/>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Walk around and make sure that everyone is able to successfully test their skill.</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Shape 52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30" name="Shape 5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SzPct val="61111"/>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Congratulations! You’ve successfully created your first Voice powered application using Amazon Alexa</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Let’s do a quick recap of what we learned today by taking a fun quiz</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Once we’re done, we’ll share some additional resources for you and get you started with next steps.</a:t>
            </a:r>
          </a:p>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Shape 53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35" name="Shape 5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Here’s a quick summary of the main points we covered</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Voice User Interfaces are a new type of interface that allow us to physically separate ourselves from devices.</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Amazon Alexa makes it easy for you to create apps (called skills) that utilize Voice User Interfaces to do things.</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Amazon Alexa takes care of hard stuff like speech recognition and context so you can focus on making a great app.</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Summarize the workshop learnings and recap what participants accomplished over the last hour or so.</a:t>
            </a:r>
          </a:p>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Major League Hacking (MLH) events are meant to bring hackers together so they can learn, build, and share.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Give participants a brief overview of Major League Hacking (MLH).</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Tell participants they can learn more at http://mlh.io/</a:t>
            </a:r>
          </a:p>
          <a:p>
            <a:pPr lvl="0" rtl="0">
              <a:spcBef>
                <a:spcPts val="0"/>
              </a:spcBef>
              <a:buNone/>
            </a:pPr>
            <a:r>
              <a:t/>
            </a:r>
            <a:endParaRPr sz="1800">
              <a:solidFill>
                <a:schemeClr val="dk1"/>
              </a:solidFill>
              <a:latin typeface="Open Sans"/>
              <a:ea typeface="Open Sans"/>
              <a:cs typeface="Open Sans"/>
              <a:sym typeface="Open Sans"/>
            </a:endParaRPr>
          </a:p>
          <a:p>
            <a:pPr lvl="0">
              <a:spcBef>
                <a:spcPts val="0"/>
              </a:spcBef>
              <a:buNone/>
            </a:pPr>
            <a:r>
              <a:rPr b="1" lang="en" sz="1800">
                <a:solidFill>
                  <a:schemeClr val="dk1"/>
                </a:solidFill>
                <a:latin typeface="Open Sans"/>
                <a:ea typeface="Open Sans"/>
                <a:cs typeface="Open Sans"/>
                <a:sym typeface="Open Sans"/>
              </a:rPr>
              <a:t>Example Talking Points:</a:t>
            </a:r>
          </a:p>
          <a:p>
            <a:pPr lvl="0" rtl="0">
              <a:spcBef>
                <a:spcPts val="0"/>
              </a:spcBef>
              <a:buNone/>
            </a:pPr>
            <a:r>
              <a:rPr lang="en" sz="1800">
                <a:solidFill>
                  <a:schemeClr val="dk1"/>
                </a:solidFill>
                <a:latin typeface="Open Sans"/>
                <a:ea typeface="Open Sans"/>
                <a:cs typeface="Open Sans"/>
                <a:sym typeface="Open Sans"/>
              </a:rPr>
              <a:t>Through Localhost MLH is rethinking technology education to reflect how hackers actually learn and how fast the industry moves.</a:t>
            </a:r>
          </a:p>
          <a:p>
            <a:pPr lvl="0" rtl="0">
              <a:spcBef>
                <a:spcPts val="0"/>
              </a:spcBef>
              <a:buNone/>
            </a:pPr>
            <a:r>
              <a:t/>
            </a:r>
            <a:endParaRPr sz="1800">
              <a:solidFill>
                <a:schemeClr val="dk1"/>
              </a:solidFill>
              <a:latin typeface="Open Sans"/>
              <a:ea typeface="Open Sans"/>
              <a:cs typeface="Open Sans"/>
              <a:sym typeface="Open Sans"/>
            </a:endParaRPr>
          </a:p>
          <a:p>
            <a:pPr lvl="0" rtl="0">
              <a:spcBef>
                <a:spcPts val="0"/>
              </a:spcBef>
              <a:buNone/>
            </a:pPr>
            <a:r>
              <a:rPr lang="en" sz="1800">
                <a:solidFill>
                  <a:schemeClr val="dk1"/>
                </a:solidFill>
                <a:latin typeface="Open Sans"/>
                <a:ea typeface="Open Sans"/>
                <a:cs typeface="Open Sans"/>
                <a:sym typeface="Open Sans"/>
              </a:rPr>
              <a:t>Here’s some quick facts about MLH:</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Each year, MLH supports over 65,000 hackers around the world at events they facilitate</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Those students create more than 12,000 amazing projects together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MLH is a global organization that empowers hackers at more than 3,000 schools and growing every day</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Shape 55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51" name="Shape 5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Ok.  It’s time to see what you learned today.  Open up the following URL in your browser to complete the quiz and a short survey about this workshop</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Once you finish, raise your hand and let me know what your score was!</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Walk around and make sure participants are able to take the quiz.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Make sure everyone completes the quiz and survey.  We use this information to improve the workshop for future hackers!</a:t>
            </a:r>
          </a:p>
          <a:p>
            <a:pPr lvl="0">
              <a:spcBef>
                <a:spcPts val="0"/>
              </a:spcBef>
              <a:buClr>
                <a:schemeClr val="dk1"/>
              </a:buClr>
              <a:buSzPct val="100000"/>
              <a:buFont typeface="Arial"/>
              <a:buNone/>
            </a:pPr>
            <a:r>
              <a:t/>
            </a:r>
            <a:endParaRPr>
              <a:solidFill>
                <a:schemeClr val="dk1"/>
              </a:solidFill>
            </a:endParaRPr>
          </a:p>
          <a:p>
            <a:pPr lv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So, where do you go from here?</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We’ve got a bunch of great resources to help you keep learning about Amazon Alexa</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We also have some challenges if you want to keep iterating on your skill</a:t>
            </a:r>
          </a:p>
          <a:p>
            <a:pPr lvl="0" rtl="0">
              <a:spcBef>
                <a:spcPts val="0"/>
              </a:spcBef>
              <a:buNone/>
            </a:pPr>
            <a:r>
              <a:t/>
            </a:r>
            <a:endParaRPr>
              <a:solidFill>
                <a:schemeClr val="dk1"/>
              </a:solidFill>
            </a:endParaRP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t/>
            </a:r>
            <a:endParaRPr>
              <a:solidFill>
                <a:schemeClr val="dk1"/>
              </a:solidFill>
            </a:endParaRPr>
          </a:p>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Shape 56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63" name="Shape 5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Our friends at Amazon Web Services  run promotions in certain areas to reward hackers for making skills for the Amazon Alexa Platform.  </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This could be anything from a t-shirt to a free Alexa device!</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You’ll get an email from their team with details around what promotions apply to you.</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You just learned how to make a skill, so why not get credit for it?</a:t>
            </a:r>
          </a:p>
          <a:p>
            <a:pPr lvl="0" rtl="0">
              <a:spcBef>
                <a:spcPts val="0"/>
              </a:spcBef>
              <a:buNone/>
            </a:pPr>
            <a:r>
              <a:t/>
            </a:r>
            <a:endParaRPr sz="1800">
              <a:solidFill>
                <a:schemeClr val="dk1"/>
              </a:solidFill>
              <a:latin typeface="Open Sans"/>
              <a:ea typeface="Open Sans"/>
              <a:cs typeface="Open Sans"/>
              <a:sym typeface="Open Sans"/>
            </a:endParaRPr>
          </a:p>
          <a:p>
            <a:pPr lvl="0" rtl="0">
              <a:spcBef>
                <a:spcPts val="0"/>
              </a:spcBef>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Instruct participants to head to the Alexa promo URL.</a:t>
            </a:r>
          </a:p>
          <a:p>
            <a:pPr lvl="0" rtl="0">
              <a:spcBef>
                <a:spcPts val="0"/>
              </a:spcBef>
              <a:buClr>
                <a:schemeClr val="dk1"/>
              </a:buClr>
              <a:buSzPct val="100000"/>
              <a:buFont typeface="Arial"/>
              <a:buNone/>
            </a:pPr>
            <a:r>
              <a:t/>
            </a:r>
            <a:endParaRPr>
              <a:solidFill>
                <a:schemeClr val="dk1"/>
              </a:solidFill>
            </a:endParaRPr>
          </a:p>
          <a:p>
            <a:pPr lvl="0" rtl="0">
              <a:spcBef>
                <a:spcPts val="0"/>
              </a:spcBef>
              <a:buClr>
                <a:schemeClr val="dk1"/>
              </a:buClr>
              <a:buSzPct val="100000"/>
              <a:buFont typeface="Arial"/>
              <a:buNone/>
            </a:pPr>
            <a:r>
              <a:t/>
            </a:r>
            <a:endParaRPr>
              <a:solidFill>
                <a:schemeClr val="dk1"/>
              </a:solidFill>
            </a:endParaRPr>
          </a:p>
          <a:p>
            <a:pPr lvl="0" rtl="0">
              <a:spcBef>
                <a:spcPts val="0"/>
              </a:spcBef>
              <a:buClr>
                <a:schemeClr val="dk1"/>
              </a:buClr>
              <a:buSzPct val="100000"/>
              <a:buFont typeface="Arial"/>
              <a:buNone/>
            </a:pPr>
            <a:r>
              <a:t/>
            </a:r>
            <a:endParaRPr>
              <a:solidFill>
                <a:schemeClr val="dk1"/>
              </a:solidFill>
            </a:endParaRPr>
          </a:p>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The most obvious next step is to actually publish your skill</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You have a fully working skill that you could make available to Amazon Alexa devices everywhere</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How cool will it be to show your friends your working skill?</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This is also a great thing to add to your resumes. </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Encourage participants to submit their skill before they head home for the day.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Give the overview of this challenge and move on to the next slide.  The full details will be in participants emails.</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t/>
            </a:r>
            <a:endParaRPr>
              <a:solidFill>
                <a:schemeClr val="dk1"/>
              </a:solidFill>
            </a:endParaRPr>
          </a:p>
          <a:p>
            <a:pPr lv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Shape 57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80" name="Shape 5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If you’re looking for something a little more challenging, why not try customizing your skill with Slots?</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Slots enable you to pass additional data to your Lambda function</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Try customizing your skill to return a fact from a specific category by using slots.</a:t>
            </a:r>
          </a:p>
          <a:p>
            <a:pPr lvl="0" rtl="0">
              <a:spcBef>
                <a:spcPts val="0"/>
              </a:spcBef>
              <a:buNone/>
            </a:pPr>
            <a:r>
              <a:t/>
            </a:r>
            <a:endParaRPr sz="1800">
              <a:solidFill>
                <a:schemeClr val="dk1"/>
              </a:solidFill>
              <a:latin typeface="Open Sans"/>
              <a:ea typeface="Open Sans"/>
              <a:cs typeface="Open Sans"/>
              <a:sym typeface="Open Sans"/>
            </a:endParaRPr>
          </a:p>
          <a:p>
            <a:pPr lvl="0" rtl="0">
              <a:spcBef>
                <a:spcPts val="0"/>
              </a:spcBef>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Give the overview of this challenge and move on to the next slide.  The full details will be in participants emails.</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t/>
            </a:r>
            <a:endParaRPr>
              <a:solidFill>
                <a:schemeClr val="dk1"/>
              </a:solidFill>
            </a:endParaRPr>
          </a:p>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Shape 58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89" name="Shape 5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Just because this workshop is about to end doesn’t mean that the learning should too.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Check your email for lots of additional resources to help you keep building with Amazon Alexa</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If you got stuck or need any help, join us on slack in the #amazon-alexa channel.</a:t>
            </a:r>
          </a:p>
          <a:p>
            <a:pPr lvl="0">
              <a:spcBef>
                <a:spcPts val="0"/>
              </a:spcBef>
              <a:buClr>
                <a:schemeClr val="dk1"/>
              </a:buClr>
              <a:buSzPct val="61111"/>
              <a:buFont typeface="Arial"/>
              <a:buNone/>
            </a:pPr>
            <a:r>
              <a:t/>
            </a:r>
            <a:endParaRPr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Thank everyone for coming</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Answer any outstanding questions</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Encourage everyone to publish their skill</a:t>
            </a:r>
          </a:p>
          <a:p>
            <a:pPr lvl="0">
              <a:spcBef>
                <a:spcPts val="0"/>
              </a:spcBef>
              <a:buClr>
                <a:schemeClr val="dk1"/>
              </a:buClr>
              <a:buSzPct val="100000"/>
              <a:buFont typeface="Arial"/>
              <a:buNone/>
            </a:pPr>
            <a:r>
              <a:t/>
            </a:r>
            <a:endParaRPr>
              <a:solidFill>
                <a:schemeClr val="dk1"/>
              </a:solidFill>
            </a:endParaRPr>
          </a:p>
          <a:p>
            <a:pPr lv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Shape 59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96" name="Shape 5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Explain to participants what they will learn today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Learning is a core part of being a hacker and today they are going to learn something new</a:t>
            </a:r>
          </a:p>
          <a:p>
            <a:pPr lvl="0" rtl="0">
              <a:spcBef>
                <a:spcPts val="0"/>
              </a:spcBef>
              <a:buNone/>
            </a:pPr>
            <a:r>
              <a:t/>
            </a:r>
            <a:endParaRPr sz="1800">
              <a:solidFill>
                <a:schemeClr val="dk1"/>
              </a:solidFill>
              <a:latin typeface="Open Sans"/>
              <a:ea typeface="Open Sans"/>
              <a:cs typeface="Open Sans"/>
              <a:sym typeface="Open Sans"/>
            </a:endParaRPr>
          </a:p>
          <a:p>
            <a:pPr lvl="0" rt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Get participants excited about the experience.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Explain that we’re going to give everyone an overview of voice user interfaces and demo the Alexa voice assistant.</a:t>
            </a:r>
          </a:p>
          <a:p>
            <a:pPr lvl="0">
              <a:spcBef>
                <a:spcPts val="0"/>
              </a:spcBef>
              <a:buNone/>
            </a:pPr>
            <a:r>
              <a:t/>
            </a:r>
            <a:endParaRPr b="1"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This quick poll will give you an idea of how familiar your audience is with voice UIs and Alexa.</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Ask participants to raise their hand if they have used Alexa or Google Home or Siri before. </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Ask participants to keep their hands up if they have an Amazon Echo device. </a:t>
            </a:r>
          </a:p>
          <a:p>
            <a:pPr lvl="0" rtl="0">
              <a:spcBef>
                <a:spcPts val="0"/>
              </a:spcBef>
              <a:buNone/>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sz="1800">
                <a:solidFill>
                  <a:schemeClr val="dk1"/>
                </a:solidFill>
                <a:latin typeface="Open Sans"/>
                <a:ea typeface="Open Sans"/>
                <a:cs typeface="Open Sans"/>
                <a:sym typeface="Open Sans"/>
              </a:rPr>
              <a:t>What to Say:</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Voice User Interfaces (VUIs) enable you to speak commands rather than typing them on a keyboard or swiping a touchscreen.</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Alexa is Amazon's voice service that listens to spoken input, uses it to execute computing tasks, and then returns output</a:t>
            </a:r>
          </a:p>
          <a:p>
            <a:pPr lvl="0">
              <a:spcBef>
                <a:spcPts val="0"/>
              </a:spcBef>
              <a:buNone/>
            </a:pPr>
            <a:r>
              <a:t/>
            </a:r>
            <a:endParaRPr b="1" sz="1800">
              <a:solidFill>
                <a:schemeClr val="dk1"/>
              </a:solidFill>
              <a:latin typeface="Open Sans"/>
              <a:ea typeface="Open Sans"/>
              <a:cs typeface="Open Sans"/>
              <a:sym typeface="Open Sans"/>
            </a:endParaRPr>
          </a:p>
          <a:p>
            <a:pPr lvl="0">
              <a:spcBef>
                <a:spcPts val="0"/>
              </a:spcBef>
              <a:buClr>
                <a:schemeClr val="dk1"/>
              </a:buClr>
              <a:buSzPct val="61111"/>
              <a:buFont typeface="Arial"/>
              <a:buNone/>
            </a:pPr>
            <a:r>
              <a:rPr b="1" lang="en" sz="1800">
                <a:solidFill>
                  <a:schemeClr val="dk1"/>
                </a:solidFill>
                <a:latin typeface="Open Sans"/>
                <a:ea typeface="Open Sans"/>
                <a:cs typeface="Open Sans"/>
                <a:sym typeface="Open Sans"/>
              </a:rPr>
              <a:t>What to Do:</a:t>
            </a:r>
          </a:p>
          <a:p>
            <a:pPr indent="-342900" lvl="0" marL="4572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Demonstrate Alexa by asking questions in front of the audience.  If you have a physical device, use that.  Otherwise, you can use the browser simulator (</a:t>
            </a:r>
            <a:r>
              <a:rPr lang="en" sz="1800" u="sng">
                <a:solidFill>
                  <a:schemeClr val="hlink"/>
                </a:solidFill>
                <a:latin typeface="Open Sans"/>
                <a:ea typeface="Open Sans"/>
                <a:cs typeface="Open Sans"/>
                <a:sym typeface="Open Sans"/>
                <a:hlinkClick r:id="rId2"/>
              </a:rPr>
              <a:t>https://www.echosim.io/</a:t>
            </a:r>
            <a:r>
              <a:rPr lang="en" sz="1800">
                <a:solidFill>
                  <a:schemeClr val="dk1"/>
                </a:solidFill>
                <a:latin typeface="Open Sans"/>
                <a:ea typeface="Open Sans"/>
                <a:cs typeface="Open Sans"/>
                <a:sym typeface="Open Sans"/>
              </a:rPr>
              <a:t>)</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“Alexa, what is the weather?”</a:t>
            </a:r>
          </a:p>
          <a:p>
            <a:pPr indent="-342900" lvl="1" marL="914400" rtl="0">
              <a:spcBef>
                <a:spcPts val="0"/>
              </a:spcBef>
              <a:buClr>
                <a:schemeClr val="dk1"/>
              </a:buClr>
              <a:buSzPct val="100000"/>
              <a:buFont typeface="Open Sans"/>
            </a:pPr>
            <a:r>
              <a:rPr lang="en" sz="1800">
                <a:solidFill>
                  <a:schemeClr val="dk1"/>
                </a:solidFill>
                <a:latin typeface="Open Sans"/>
                <a:ea typeface="Open Sans"/>
                <a:cs typeface="Open Sans"/>
                <a:sym typeface="Open Sans"/>
              </a:rPr>
              <a:t>“Alexa, tell me a joke.”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6" name="Shape 6"/>
        <p:cNvGrpSpPr/>
        <p:nvPr/>
      </p:nvGrpSpPr>
      <p:grpSpPr>
        <a:xfrm>
          <a:off x="0" y="0"/>
          <a:ext cx="0" cy="0"/>
          <a:chOff x="0" y="0"/>
          <a:chExt cx="0" cy="0"/>
        </a:xfrm>
      </p:grpSpPr>
      <p:sp>
        <p:nvSpPr>
          <p:cNvPr id="7" name="Shape 7"/>
          <p:cNvSpPr txBox="1"/>
          <p:nvPr>
            <p:ph idx="12" type="sldNum"/>
          </p:nvPr>
        </p:nvSpPr>
        <p:spPr>
          <a:xfrm>
            <a:off x="8472457" y="6217622"/>
            <a:ext cx="548700" cy="524700"/>
          </a:xfrm>
          <a:prstGeom prst="rect">
            <a:avLst/>
          </a:prstGeom>
          <a:noFill/>
          <a:ln>
            <a:noFill/>
          </a:ln>
        </p:spPr>
        <p:txBody>
          <a:bodyPr anchorCtr="0" anchor="ctr" bIns="91425" lIns="91425" rIns="91425" wrap="square" tIns="91425">
            <a:noAutofit/>
          </a:bodyPr>
          <a:lstStyle/>
          <a:p>
            <a:pPr lvl="0">
              <a:spcBef>
                <a:spcPts val="0"/>
              </a:spcBef>
              <a:buNone/>
            </a:pPr>
            <a:fld id="{00000000-1234-1234-1234-123412341234}" type="slidenum">
              <a:rPr lang="en">
                <a:latin typeface="Open Sans"/>
                <a:ea typeface="Open Sans"/>
                <a:cs typeface="Open Sans"/>
                <a:sym typeface="Open Sans"/>
              </a:rPr>
              <a:t>‹#›</a:t>
            </a:fld>
          </a:p>
        </p:txBody>
      </p:sp>
      <p:sp>
        <p:nvSpPr>
          <p:cNvPr id="8" name="Shape 8"/>
          <p:cNvSpPr/>
          <p:nvPr/>
        </p:nvSpPr>
        <p:spPr>
          <a:xfrm>
            <a:off x="0" y="0"/>
            <a:ext cx="9144000" cy="542700"/>
          </a:xfrm>
          <a:prstGeom prst="rect">
            <a:avLst/>
          </a:prstGeom>
          <a:solidFill>
            <a:srgbClr val="5EA5E5"/>
          </a:solidFill>
          <a:ln cap="flat" cmpd="sng" w="9525">
            <a:solidFill>
              <a:srgbClr val="5EA5E5"/>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latin typeface="Open Sans"/>
              <a:ea typeface="Open Sans"/>
              <a:cs typeface="Open Sans"/>
              <a:sym typeface="Open Sans"/>
            </a:endParaRPr>
          </a:p>
        </p:txBody>
      </p:sp>
      <p:cxnSp>
        <p:nvCxnSpPr>
          <p:cNvPr id="9" name="Shape 9"/>
          <p:cNvCxnSpPr/>
          <p:nvPr/>
        </p:nvCxnSpPr>
        <p:spPr>
          <a:xfrm>
            <a:off x="-3325" y="542650"/>
            <a:ext cx="9148500" cy="0"/>
          </a:xfrm>
          <a:prstGeom prst="straightConnector1">
            <a:avLst/>
          </a:prstGeom>
          <a:noFill/>
          <a:ln cap="flat" cmpd="sng" w="19050">
            <a:solidFill>
              <a:srgbClr val="353535"/>
            </a:solidFill>
            <a:prstDash val="solid"/>
            <a:round/>
            <a:headEnd len="lg" w="lg" type="none"/>
            <a:tailEnd len="lg" w="lg" type="none"/>
          </a:ln>
        </p:spPr>
      </p:cxnSp>
      <p:pic>
        <p:nvPicPr>
          <p:cNvPr id="10" name="Shape 10"/>
          <p:cNvPicPr preferRelativeResize="0"/>
          <p:nvPr/>
        </p:nvPicPr>
        <p:blipFill>
          <a:blip r:embed="rId2">
            <a:alphaModFix/>
          </a:blip>
          <a:stretch>
            <a:fillRect/>
          </a:stretch>
        </p:blipFill>
        <p:spPr>
          <a:xfrm>
            <a:off x="152399" y="91875"/>
            <a:ext cx="1615275" cy="345675"/>
          </a:xfrm>
          <a:prstGeom prst="rect">
            <a:avLst/>
          </a:prstGeom>
          <a:noFill/>
          <a:ln>
            <a:noFill/>
          </a:ln>
        </p:spPr>
      </p:pic>
      <p:sp>
        <p:nvSpPr>
          <p:cNvPr id="11" name="Shape 11"/>
          <p:cNvSpPr txBox="1"/>
          <p:nvPr/>
        </p:nvSpPr>
        <p:spPr>
          <a:xfrm>
            <a:off x="5701737" y="91900"/>
            <a:ext cx="3389100" cy="345600"/>
          </a:xfrm>
          <a:prstGeom prst="rect">
            <a:avLst/>
          </a:prstGeom>
          <a:noFill/>
          <a:ln>
            <a:noFill/>
          </a:ln>
        </p:spPr>
        <p:txBody>
          <a:bodyPr anchorCtr="0" anchor="ctr" bIns="91425" lIns="91425" rIns="91425" wrap="square" tIns="91425">
            <a:noAutofit/>
          </a:bodyPr>
          <a:lstStyle/>
          <a:p>
            <a:pPr lvl="0" rtl="0" algn="r">
              <a:spcBef>
                <a:spcPts val="0"/>
              </a:spcBef>
              <a:buNone/>
            </a:pPr>
            <a:r>
              <a:rPr b="1" lang="en">
                <a:solidFill>
                  <a:srgbClr val="EAEAEA"/>
                </a:solidFill>
                <a:latin typeface="Open Sans"/>
                <a:ea typeface="Open Sans"/>
                <a:cs typeface="Open Sans"/>
                <a:sym typeface="Open Sans"/>
              </a:rPr>
              <a:t>Hacking with Amazon Alexa</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3">
    <p:bg>
      <p:bgPr>
        <a:solidFill>
          <a:srgbClr val="5EA5E5"/>
        </a:solidFill>
      </p:bgPr>
    </p:bg>
    <p:spTree>
      <p:nvGrpSpPr>
        <p:cNvPr id="12" name="Shape 12"/>
        <p:cNvGrpSpPr/>
        <p:nvPr/>
      </p:nvGrpSpPr>
      <p:grpSpPr>
        <a:xfrm>
          <a:off x="0" y="0"/>
          <a:ext cx="0" cy="0"/>
          <a:chOff x="0" y="0"/>
          <a:chExt cx="0" cy="0"/>
        </a:xfrm>
      </p:grpSpPr>
      <p:sp>
        <p:nvSpPr>
          <p:cNvPr id="13" name="Shape 13"/>
          <p:cNvSpPr txBox="1"/>
          <p:nvPr>
            <p:ph idx="12" type="sldNum"/>
          </p:nvPr>
        </p:nvSpPr>
        <p:spPr>
          <a:xfrm>
            <a:off x="8472457" y="6217622"/>
            <a:ext cx="548700" cy="524700"/>
          </a:xfrm>
          <a:prstGeom prst="rect">
            <a:avLst/>
          </a:prstGeom>
          <a:noFill/>
          <a:ln>
            <a:noFill/>
          </a:ln>
        </p:spPr>
        <p:txBody>
          <a:bodyPr anchorCtr="0" anchor="ctr" bIns="91425" lIns="91425" rIns="91425" wrap="square" tIns="91425">
            <a:noAutofit/>
          </a:bodyPr>
          <a:lstStyle/>
          <a:p>
            <a:pPr lvl="0" rtl="0">
              <a:spcBef>
                <a:spcPts val="0"/>
              </a:spcBef>
              <a:buNone/>
            </a:pPr>
            <a:fld id="{00000000-1234-1234-1234-123412341234}" type="slidenum">
              <a:rPr lang="en">
                <a:solidFill>
                  <a:schemeClr val="lt1"/>
                </a:solidFill>
                <a:latin typeface="Open Sans"/>
                <a:ea typeface="Open Sans"/>
                <a:cs typeface="Open Sans"/>
                <a:sym typeface="Open San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2">
    <p:spTree>
      <p:nvGrpSpPr>
        <p:cNvPr id="14" name="Shape 14"/>
        <p:cNvGrpSpPr/>
        <p:nvPr/>
      </p:nvGrpSpPr>
      <p:grpSpPr>
        <a:xfrm>
          <a:off x="0" y="0"/>
          <a:ext cx="0" cy="0"/>
          <a:chOff x="0" y="0"/>
          <a:chExt cx="0" cy="0"/>
        </a:xfrm>
      </p:grpSpPr>
      <p:sp>
        <p:nvSpPr>
          <p:cNvPr id="15" name="Shape 15"/>
          <p:cNvSpPr txBox="1"/>
          <p:nvPr>
            <p:ph idx="12" type="sldNum"/>
          </p:nvPr>
        </p:nvSpPr>
        <p:spPr>
          <a:xfrm>
            <a:off x="8472457" y="6217622"/>
            <a:ext cx="548700" cy="524700"/>
          </a:xfrm>
          <a:prstGeom prst="rect">
            <a:avLst/>
          </a:prstGeom>
          <a:noFill/>
          <a:ln>
            <a:noFill/>
          </a:ln>
        </p:spPr>
        <p:txBody>
          <a:bodyPr anchorCtr="0" anchor="ctr" bIns="91425" lIns="91425" rIns="91425" wrap="square" tIns="91425">
            <a:noAutofit/>
          </a:bodyPr>
          <a:lstStyle/>
          <a:p>
            <a:pPr lvl="0" rtl="0">
              <a:spcBef>
                <a:spcPts val="0"/>
              </a:spcBef>
              <a:buNone/>
            </a:pPr>
            <a:fld id="{00000000-1234-1234-1234-123412341234}" type="slidenum">
              <a:rPr lang="en">
                <a:latin typeface="Open Sans"/>
                <a:ea typeface="Open Sans"/>
                <a:cs typeface="Open Sans"/>
                <a:sym typeface="Open Sans"/>
              </a:rPr>
              <a:t>‹#›</a:t>
            </a:fld>
          </a:p>
        </p:txBody>
      </p:sp>
      <p:sp>
        <p:nvSpPr>
          <p:cNvPr id="16" name="Shape 16"/>
          <p:cNvSpPr/>
          <p:nvPr/>
        </p:nvSpPr>
        <p:spPr>
          <a:xfrm>
            <a:off x="0" y="0"/>
            <a:ext cx="9144000" cy="542700"/>
          </a:xfrm>
          <a:prstGeom prst="rect">
            <a:avLst/>
          </a:prstGeom>
          <a:solidFill>
            <a:srgbClr val="5EA5E5"/>
          </a:solidFill>
          <a:ln cap="flat" cmpd="sng" w="9525">
            <a:solidFill>
              <a:srgbClr val="5EA5E5"/>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latin typeface="Open Sans"/>
              <a:ea typeface="Open Sans"/>
              <a:cs typeface="Open Sans"/>
              <a:sym typeface="Open Sans"/>
            </a:endParaRPr>
          </a:p>
        </p:txBody>
      </p:sp>
      <p:cxnSp>
        <p:nvCxnSpPr>
          <p:cNvPr id="17" name="Shape 17"/>
          <p:cNvCxnSpPr/>
          <p:nvPr/>
        </p:nvCxnSpPr>
        <p:spPr>
          <a:xfrm>
            <a:off x="-3325" y="542650"/>
            <a:ext cx="9148500" cy="0"/>
          </a:xfrm>
          <a:prstGeom prst="straightConnector1">
            <a:avLst/>
          </a:prstGeom>
          <a:noFill/>
          <a:ln cap="flat" cmpd="sng" w="19050">
            <a:solidFill>
              <a:srgbClr val="353535"/>
            </a:solidFill>
            <a:prstDash val="solid"/>
            <a:round/>
            <a:headEnd len="lg" w="lg" type="none"/>
            <a:tailEnd len="lg" w="lg" type="none"/>
          </a:ln>
        </p:spPr>
      </p:cxnSp>
      <p:pic>
        <p:nvPicPr>
          <p:cNvPr id="18" name="Shape 18"/>
          <p:cNvPicPr preferRelativeResize="0"/>
          <p:nvPr/>
        </p:nvPicPr>
        <p:blipFill>
          <a:blip r:embed="rId2">
            <a:alphaModFix/>
          </a:blip>
          <a:stretch>
            <a:fillRect/>
          </a:stretch>
        </p:blipFill>
        <p:spPr>
          <a:xfrm>
            <a:off x="152399" y="91875"/>
            <a:ext cx="1615275" cy="345675"/>
          </a:xfrm>
          <a:prstGeom prst="rect">
            <a:avLst/>
          </a:prstGeom>
          <a:noFill/>
          <a:ln>
            <a:noFill/>
          </a:ln>
        </p:spPr>
      </p:pic>
      <p:sp>
        <p:nvSpPr>
          <p:cNvPr id="19" name="Shape 19"/>
          <p:cNvSpPr txBox="1"/>
          <p:nvPr/>
        </p:nvSpPr>
        <p:spPr>
          <a:xfrm>
            <a:off x="5701737" y="91900"/>
            <a:ext cx="3389100" cy="345600"/>
          </a:xfrm>
          <a:prstGeom prst="rect">
            <a:avLst/>
          </a:prstGeom>
          <a:noFill/>
          <a:ln>
            <a:noFill/>
          </a:ln>
        </p:spPr>
        <p:txBody>
          <a:bodyPr anchorCtr="0" anchor="ctr" bIns="91425" lIns="91425" rIns="91425" wrap="square" tIns="91425">
            <a:noAutofit/>
          </a:bodyPr>
          <a:lstStyle/>
          <a:p>
            <a:pPr lvl="0" rtl="0" algn="r">
              <a:spcBef>
                <a:spcPts val="0"/>
              </a:spcBef>
              <a:buNone/>
            </a:pPr>
            <a:r>
              <a:rPr b="1" lang="en">
                <a:solidFill>
                  <a:srgbClr val="EAEAEA"/>
                </a:solidFill>
                <a:latin typeface="Open Sans"/>
                <a:ea typeface="Open Sans"/>
                <a:cs typeface="Open Sans"/>
                <a:sym typeface="Open Sans"/>
              </a:rPr>
              <a:t>Hacking with Amazon Alexa</a:t>
            </a:r>
          </a:p>
        </p:txBody>
      </p:sp>
      <p:sp>
        <p:nvSpPr>
          <p:cNvPr id="20" name="Shape 20"/>
          <p:cNvSpPr txBox="1"/>
          <p:nvPr>
            <p:ph type="title"/>
          </p:nvPr>
        </p:nvSpPr>
        <p:spPr>
          <a:xfrm>
            <a:off x="900875" y="647750"/>
            <a:ext cx="7340100" cy="1145100"/>
          </a:xfrm>
          <a:prstGeom prst="rect">
            <a:avLst/>
          </a:prstGeom>
          <a:noFill/>
          <a:ln>
            <a:noFill/>
          </a:ln>
        </p:spPr>
        <p:txBody>
          <a:bodyPr anchorCtr="0" anchor="ctr" bIns="91425" lIns="91425" rIns="91425" wrap="square" tIns="91425"/>
          <a:lstStyle>
            <a:lvl1pPr lvl="0" algn="ctr">
              <a:spcBef>
                <a:spcPts val="0"/>
              </a:spcBef>
              <a:buNone/>
              <a:defRPr b="1" sz="3600">
                <a:latin typeface="Open Sans"/>
                <a:ea typeface="Open Sans"/>
                <a:cs typeface="Open Sans"/>
                <a:sym typeface="Open Sans"/>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p:txBody>
      </p:sp>
      <p:sp>
        <p:nvSpPr>
          <p:cNvPr id="21" name="Shape 21"/>
          <p:cNvSpPr txBox="1"/>
          <p:nvPr>
            <p:ph idx="1" type="body"/>
          </p:nvPr>
        </p:nvSpPr>
        <p:spPr>
          <a:xfrm>
            <a:off x="481625" y="2105337"/>
            <a:ext cx="4519800" cy="3047100"/>
          </a:xfrm>
          <a:prstGeom prst="rect">
            <a:avLst/>
          </a:prstGeom>
          <a:noFill/>
          <a:ln>
            <a:noFill/>
          </a:ln>
        </p:spPr>
        <p:txBody>
          <a:bodyPr anchorCtr="0" anchor="t" bIns="91425" lIns="91425" rIns="91425" wrap="square" tIns="91425"/>
          <a:lstStyle>
            <a:lvl1pPr lvl="0">
              <a:spcBef>
                <a:spcPts val="0"/>
              </a:spcBef>
              <a:buSzPct val="100000"/>
              <a:buFont typeface="Open Sans"/>
              <a:buChar char="●"/>
              <a:defRPr sz="1800">
                <a:latin typeface="Open Sans"/>
                <a:ea typeface="Open Sans"/>
                <a:cs typeface="Open Sans"/>
                <a:sym typeface="Open Sans"/>
              </a:defRPr>
            </a:lvl1pPr>
            <a:lvl2pPr lvl="1">
              <a:spcBef>
                <a:spcPts val="0"/>
              </a:spcBef>
              <a:buSzPct val="100000"/>
              <a:buFont typeface="Open Sans"/>
              <a:buChar char="○"/>
              <a:defRPr sz="1800">
                <a:latin typeface="Open Sans"/>
                <a:ea typeface="Open Sans"/>
                <a:cs typeface="Open Sans"/>
                <a:sym typeface="Open Sans"/>
              </a:defRPr>
            </a:lvl2pPr>
            <a:lvl3pPr lvl="2">
              <a:spcBef>
                <a:spcPts val="0"/>
              </a:spcBef>
              <a:buSzPct val="100000"/>
              <a:buFont typeface="Open Sans"/>
              <a:buChar char="■"/>
              <a:defRPr sz="1800">
                <a:latin typeface="Open Sans"/>
                <a:ea typeface="Open Sans"/>
                <a:cs typeface="Open Sans"/>
                <a:sym typeface="Open Sans"/>
              </a:defRPr>
            </a:lvl3pPr>
            <a:lvl4pPr lvl="3">
              <a:spcBef>
                <a:spcPts val="0"/>
              </a:spcBef>
              <a:buSzPct val="100000"/>
              <a:buFont typeface="Open Sans"/>
              <a:buChar char="●"/>
              <a:defRPr sz="1800">
                <a:latin typeface="Open Sans"/>
                <a:ea typeface="Open Sans"/>
                <a:cs typeface="Open Sans"/>
                <a:sym typeface="Open Sans"/>
              </a:defRPr>
            </a:lvl4pPr>
            <a:lvl5pPr lvl="4">
              <a:spcBef>
                <a:spcPts val="0"/>
              </a:spcBef>
              <a:buSzPct val="100000"/>
              <a:buFont typeface="Open Sans"/>
              <a:buChar char="○"/>
              <a:defRPr sz="1800">
                <a:latin typeface="Open Sans"/>
                <a:ea typeface="Open Sans"/>
                <a:cs typeface="Open Sans"/>
                <a:sym typeface="Open Sans"/>
              </a:defRPr>
            </a:lvl5pPr>
            <a:lvl6pPr lvl="5">
              <a:spcBef>
                <a:spcPts val="0"/>
              </a:spcBef>
              <a:buSzPct val="100000"/>
              <a:buFont typeface="Open Sans"/>
              <a:buChar char="■"/>
              <a:defRPr sz="1800">
                <a:latin typeface="Open Sans"/>
                <a:ea typeface="Open Sans"/>
                <a:cs typeface="Open Sans"/>
                <a:sym typeface="Open Sans"/>
              </a:defRPr>
            </a:lvl6pPr>
            <a:lvl7pPr lvl="6">
              <a:spcBef>
                <a:spcPts val="0"/>
              </a:spcBef>
              <a:buSzPct val="100000"/>
              <a:buFont typeface="Open Sans"/>
              <a:buChar char="●"/>
              <a:defRPr sz="1800">
                <a:latin typeface="Open Sans"/>
                <a:ea typeface="Open Sans"/>
                <a:cs typeface="Open Sans"/>
                <a:sym typeface="Open Sans"/>
              </a:defRPr>
            </a:lvl7pPr>
            <a:lvl8pPr lvl="7">
              <a:spcBef>
                <a:spcPts val="0"/>
              </a:spcBef>
              <a:buSzPct val="100000"/>
              <a:buFont typeface="Open Sans"/>
              <a:buChar char="○"/>
              <a:defRPr sz="1800">
                <a:latin typeface="Open Sans"/>
                <a:ea typeface="Open Sans"/>
                <a:cs typeface="Open Sans"/>
                <a:sym typeface="Open Sans"/>
              </a:defRPr>
            </a:lvl8pPr>
            <a:lvl9pPr lvl="8">
              <a:spcBef>
                <a:spcPts val="0"/>
              </a:spcBef>
              <a:buSzPct val="100000"/>
              <a:buFont typeface="Open Sans"/>
              <a:buChar char="■"/>
              <a:defRPr sz="1800">
                <a:latin typeface="Open Sans"/>
                <a:ea typeface="Open Sans"/>
                <a:cs typeface="Open Sans"/>
                <a:sym typeface="Open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1">
    <p:spTree>
      <p:nvGrpSpPr>
        <p:cNvPr id="22" name="Shape 22"/>
        <p:cNvGrpSpPr/>
        <p:nvPr/>
      </p:nvGrpSpPr>
      <p:grpSpPr>
        <a:xfrm>
          <a:off x="0" y="0"/>
          <a:ext cx="0" cy="0"/>
          <a:chOff x="0" y="0"/>
          <a:chExt cx="0" cy="0"/>
        </a:xfrm>
      </p:grpSpPr>
      <p:sp>
        <p:nvSpPr>
          <p:cNvPr id="23" name="Shape 23"/>
          <p:cNvSpPr txBox="1"/>
          <p:nvPr>
            <p:ph idx="12" type="sldNum"/>
          </p:nvPr>
        </p:nvSpPr>
        <p:spPr>
          <a:xfrm>
            <a:off x="8472457" y="6217622"/>
            <a:ext cx="548700" cy="524700"/>
          </a:xfrm>
          <a:prstGeom prst="rect">
            <a:avLst/>
          </a:prstGeom>
          <a:noFill/>
          <a:ln>
            <a:noFill/>
          </a:ln>
        </p:spPr>
        <p:txBody>
          <a:bodyPr anchorCtr="0" anchor="ctr" bIns="91425" lIns="91425" rIns="91425" wrap="square" tIns="91425">
            <a:noAutofit/>
          </a:bodyPr>
          <a:lstStyle/>
          <a:p>
            <a:pPr lvl="0" rtl="0">
              <a:spcBef>
                <a:spcPts val="0"/>
              </a:spcBef>
              <a:buNone/>
            </a:pPr>
            <a:fld id="{00000000-1234-1234-1234-123412341234}" type="slidenum">
              <a:rPr lang="en">
                <a:latin typeface="Open Sans"/>
                <a:ea typeface="Open Sans"/>
                <a:cs typeface="Open Sans"/>
                <a:sym typeface="Open Sans"/>
              </a:rPr>
              <a:t>‹#›</a:t>
            </a:fld>
          </a:p>
        </p:txBody>
      </p:sp>
      <p:sp>
        <p:nvSpPr>
          <p:cNvPr id="24" name="Shape 24"/>
          <p:cNvSpPr/>
          <p:nvPr/>
        </p:nvSpPr>
        <p:spPr>
          <a:xfrm>
            <a:off x="0" y="0"/>
            <a:ext cx="9144000" cy="542700"/>
          </a:xfrm>
          <a:prstGeom prst="rect">
            <a:avLst/>
          </a:prstGeom>
          <a:solidFill>
            <a:srgbClr val="5EA5E5"/>
          </a:solidFill>
          <a:ln cap="flat" cmpd="sng" w="9525">
            <a:solidFill>
              <a:srgbClr val="5EA5E5"/>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latin typeface="Open Sans"/>
              <a:ea typeface="Open Sans"/>
              <a:cs typeface="Open Sans"/>
              <a:sym typeface="Open Sans"/>
            </a:endParaRPr>
          </a:p>
        </p:txBody>
      </p:sp>
      <p:cxnSp>
        <p:nvCxnSpPr>
          <p:cNvPr id="25" name="Shape 25"/>
          <p:cNvCxnSpPr/>
          <p:nvPr/>
        </p:nvCxnSpPr>
        <p:spPr>
          <a:xfrm>
            <a:off x="-3325" y="542650"/>
            <a:ext cx="9148500" cy="0"/>
          </a:xfrm>
          <a:prstGeom prst="straightConnector1">
            <a:avLst/>
          </a:prstGeom>
          <a:noFill/>
          <a:ln cap="flat" cmpd="sng" w="19050">
            <a:solidFill>
              <a:srgbClr val="353535"/>
            </a:solidFill>
            <a:prstDash val="solid"/>
            <a:round/>
            <a:headEnd len="lg" w="lg" type="none"/>
            <a:tailEnd len="lg" w="lg" type="none"/>
          </a:ln>
        </p:spPr>
      </p:cxnSp>
      <p:pic>
        <p:nvPicPr>
          <p:cNvPr id="26" name="Shape 26"/>
          <p:cNvPicPr preferRelativeResize="0"/>
          <p:nvPr/>
        </p:nvPicPr>
        <p:blipFill>
          <a:blip r:embed="rId2">
            <a:alphaModFix/>
          </a:blip>
          <a:stretch>
            <a:fillRect/>
          </a:stretch>
        </p:blipFill>
        <p:spPr>
          <a:xfrm>
            <a:off x="152399" y="91875"/>
            <a:ext cx="1615275" cy="345675"/>
          </a:xfrm>
          <a:prstGeom prst="rect">
            <a:avLst/>
          </a:prstGeom>
          <a:noFill/>
          <a:ln>
            <a:noFill/>
          </a:ln>
        </p:spPr>
      </p:pic>
      <p:sp>
        <p:nvSpPr>
          <p:cNvPr id="27" name="Shape 27"/>
          <p:cNvSpPr txBox="1"/>
          <p:nvPr/>
        </p:nvSpPr>
        <p:spPr>
          <a:xfrm>
            <a:off x="5701737" y="91900"/>
            <a:ext cx="3389100" cy="345600"/>
          </a:xfrm>
          <a:prstGeom prst="rect">
            <a:avLst/>
          </a:prstGeom>
          <a:noFill/>
          <a:ln>
            <a:noFill/>
          </a:ln>
        </p:spPr>
        <p:txBody>
          <a:bodyPr anchorCtr="0" anchor="ctr" bIns="91425" lIns="91425" rIns="91425" wrap="square" tIns="91425">
            <a:noAutofit/>
          </a:bodyPr>
          <a:lstStyle/>
          <a:p>
            <a:pPr lvl="0" rtl="0" algn="r">
              <a:spcBef>
                <a:spcPts val="0"/>
              </a:spcBef>
              <a:buNone/>
            </a:pPr>
            <a:r>
              <a:rPr b="1" lang="en">
                <a:solidFill>
                  <a:srgbClr val="EAEAEA"/>
                </a:solidFill>
                <a:latin typeface="Open Sans"/>
                <a:ea typeface="Open Sans"/>
                <a:cs typeface="Open Sans"/>
                <a:sym typeface="Open Sans"/>
              </a:rPr>
              <a:t>Hacking with Amazon Alexa</a:t>
            </a:r>
          </a:p>
        </p:txBody>
      </p:sp>
      <p:sp>
        <p:nvSpPr>
          <p:cNvPr id="28" name="Shape 28"/>
          <p:cNvSpPr txBox="1"/>
          <p:nvPr/>
        </p:nvSpPr>
        <p:spPr>
          <a:xfrm>
            <a:off x="860100" y="892025"/>
            <a:ext cx="7423800" cy="807600"/>
          </a:xfrm>
          <a:prstGeom prst="rect">
            <a:avLst/>
          </a:prstGeom>
          <a:noFill/>
          <a:ln>
            <a:noFill/>
          </a:ln>
        </p:spPr>
        <p:txBody>
          <a:bodyPr anchorCtr="0" anchor="ctr" bIns="91425" lIns="91425" rIns="91425" wrap="square" tIns="91425">
            <a:noAutofit/>
          </a:bodyPr>
          <a:lstStyle/>
          <a:p>
            <a:pPr lvl="0" algn="ctr">
              <a:spcBef>
                <a:spcPts val="0"/>
              </a:spcBef>
              <a:buNone/>
            </a:pPr>
            <a:r>
              <a:rPr b="1" lang="en" sz="5200">
                <a:latin typeface="Open Sans"/>
                <a:ea typeface="Open Sans"/>
                <a:cs typeface="Open Sans"/>
                <a:sym typeface="Open Sans"/>
              </a:rPr>
              <a:t>Table of Contents</a:t>
            </a:r>
          </a:p>
        </p:txBody>
      </p:sp>
      <p:sp>
        <p:nvSpPr>
          <p:cNvPr id="29" name="Shape 29"/>
          <p:cNvSpPr txBox="1"/>
          <p:nvPr/>
        </p:nvSpPr>
        <p:spPr>
          <a:xfrm>
            <a:off x="1955550" y="2048950"/>
            <a:ext cx="5232900" cy="3399000"/>
          </a:xfrm>
          <a:prstGeom prst="rect">
            <a:avLst/>
          </a:prstGeom>
          <a:noFill/>
          <a:ln>
            <a:noFill/>
          </a:ln>
        </p:spPr>
        <p:txBody>
          <a:bodyPr anchorCtr="0" anchor="t" bIns="91425" lIns="91425" rIns="91425" wrap="square" tIns="91425">
            <a:noAutofit/>
          </a:bodyPr>
          <a:lstStyle/>
          <a:p>
            <a:pPr lvl="0" rtl="0">
              <a:lnSpc>
                <a:spcPct val="150000"/>
              </a:lnSpc>
              <a:spcBef>
                <a:spcPts val="0"/>
              </a:spcBef>
              <a:buNone/>
            </a:pPr>
            <a:r>
              <a:rPr b="1" lang="en" sz="2400">
                <a:latin typeface="Open Sans"/>
                <a:ea typeface="Open Sans"/>
                <a:cs typeface="Open Sans"/>
                <a:sym typeface="Open Sans"/>
              </a:rPr>
              <a:t>0.</a:t>
            </a:r>
            <a:r>
              <a:rPr lang="en" sz="2400">
                <a:latin typeface="Open Sans"/>
                <a:ea typeface="Open Sans"/>
                <a:cs typeface="Open Sans"/>
                <a:sym typeface="Open Sans"/>
              </a:rPr>
              <a:t> Welcome to MLH Localhost</a:t>
            </a:r>
          </a:p>
          <a:p>
            <a:pPr lvl="0">
              <a:lnSpc>
                <a:spcPct val="150000"/>
              </a:lnSpc>
              <a:spcBef>
                <a:spcPts val="0"/>
              </a:spcBef>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Alexa &amp; Voice UIs</a:t>
            </a:r>
          </a:p>
          <a:p>
            <a:pPr lvl="0" rtl="0">
              <a:lnSpc>
                <a:spcPct val="150000"/>
              </a:lnSpc>
              <a:spcBef>
                <a:spcPts val="0"/>
              </a:spcBef>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Developing for Alexa</a:t>
            </a:r>
          </a:p>
          <a:p>
            <a:pPr lvl="0">
              <a:lnSpc>
                <a:spcPct val="150000"/>
              </a:lnSpc>
              <a:spcBef>
                <a:spcPts val="0"/>
              </a:spcBef>
              <a:buClr>
                <a:schemeClr val="dk1"/>
              </a:buClr>
              <a:buSzPct val="45833"/>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Build Your First Alexa Skill</a:t>
            </a:r>
          </a:p>
          <a:p>
            <a:pPr lvl="0">
              <a:lnSpc>
                <a:spcPct val="150000"/>
              </a:lnSpc>
              <a:spcBef>
                <a:spcPts val="0"/>
              </a:spcBef>
              <a:buClr>
                <a:schemeClr val="dk1"/>
              </a:buClr>
              <a:buSzPct val="45833"/>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p>
          <a:p>
            <a:pPr lvl="0">
              <a:lnSpc>
                <a:spcPct val="150000"/>
              </a:lnSpc>
              <a:spcBef>
                <a:spcPts val="0"/>
              </a:spcBef>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1">
    <p:spTree>
      <p:nvGrpSpPr>
        <p:cNvPr id="30" name="Shape 30"/>
        <p:cNvGrpSpPr/>
        <p:nvPr/>
      </p:nvGrpSpPr>
      <p:grpSpPr>
        <a:xfrm>
          <a:off x="0" y="0"/>
          <a:ext cx="0" cy="0"/>
          <a:chOff x="0" y="0"/>
          <a:chExt cx="0" cy="0"/>
        </a:xfrm>
      </p:grpSpPr>
      <p:pic>
        <p:nvPicPr>
          <p:cNvPr id="31" name="Shape 31"/>
          <p:cNvPicPr preferRelativeResize="0"/>
          <p:nvPr/>
        </p:nvPicPr>
        <p:blipFill>
          <a:blip r:embed="rId2">
            <a:alphaModFix/>
          </a:blip>
          <a:stretch>
            <a:fillRect/>
          </a:stretch>
        </p:blipFill>
        <p:spPr>
          <a:xfrm>
            <a:off x="0" y="0"/>
            <a:ext cx="9143982" cy="6858000"/>
          </a:xfrm>
          <a:prstGeom prst="rect">
            <a:avLst/>
          </a:prstGeom>
          <a:noFill/>
          <a:ln>
            <a:noFill/>
          </a:ln>
        </p:spPr>
      </p:pic>
      <p:sp>
        <p:nvSpPr>
          <p:cNvPr id="32" name="Shape 32"/>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33" name="Shape 33"/>
          <p:cNvPicPr preferRelativeResize="0"/>
          <p:nvPr/>
        </p:nvPicPr>
        <p:blipFill>
          <a:blip r:embed="rId3">
            <a:alphaModFix/>
          </a:blip>
          <a:stretch>
            <a:fillRect/>
          </a:stretch>
        </p:blipFill>
        <p:spPr>
          <a:xfrm>
            <a:off x="152399" y="91875"/>
            <a:ext cx="1615275" cy="345675"/>
          </a:xfrm>
          <a:prstGeom prst="rect">
            <a:avLst/>
          </a:prstGeom>
          <a:noFill/>
          <a:ln>
            <a:noFill/>
          </a:ln>
        </p:spPr>
      </p:pic>
      <p:sp>
        <p:nvSpPr>
          <p:cNvPr id="34" name="Shape 34"/>
          <p:cNvSpPr txBox="1"/>
          <p:nvPr/>
        </p:nvSpPr>
        <p:spPr>
          <a:xfrm>
            <a:off x="986250" y="2267796"/>
            <a:ext cx="7171500" cy="2808300"/>
          </a:xfrm>
          <a:prstGeom prst="rect">
            <a:avLst/>
          </a:prstGeom>
          <a:noFill/>
          <a:ln>
            <a:noFill/>
          </a:ln>
        </p:spPr>
        <p:txBody>
          <a:bodyPr anchorCtr="0" anchor="t" bIns="91425" lIns="91425" rIns="91425" wrap="square" tIns="91425">
            <a:noAutofit/>
          </a:bodyPr>
          <a:lstStyle/>
          <a:p>
            <a:pPr lvl="0" algn="ctr">
              <a:spcBef>
                <a:spcPts val="0"/>
              </a:spcBef>
              <a:buNone/>
            </a:pPr>
            <a:r>
              <a:rPr b="1" lang="en" sz="7200">
                <a:solidFill>
                  <a:srgbClr val="EAEAEA"/>
                </a:solidFill>
                <a:latin typeface="Open Sans"/>
                <a:ea typeface="Open Sans"/>
                <a:cs typeface="Open Sans"/>
                <a:sym typeface="Open Sans"/>
              </a:rPr>
              <a:t>Hacking with Amazon Alexa</a:t>
            </a:r>
          </a:p>
        </p:txBody>
      </p:sp>
      <p:sp>
        <p:nvSpPr>
          <p:cNvPr id="35" name="Shape 35"/>
          <p:cNvSpPr/>
          <p:nvPr/>
        </p:nvSpPr>
        <p:spPr>
          <a:xfrm>
            <a:off x="3863100" y="1845996"/>
            <a:ext cx="1417800" cy="421800"/>
          </a:xfrm>
          <a:prstGeom prst="rect">
            <a:avLst/>
          </a:prstGeom>
          <a:solidFill>
            <a:srgbClr val="5EA5E5"/>
          </a:solidFill>
          <a:ln>
            <a:noFill/>
          </a:ln>
        </p:spPr>
        <p:txBody>
          <a:bodyPr anchorCtr="0" anchor="ctr" bIns="91425" lIns="91425" rIns="91425" wrap="square" tIns="91425">
            <a:noAutofit/>
          </a:bodyPr>
          <a:lstStyle/>
          <a:p>
            <a:pPr lvl="0" algn="ctr">
              <a:spcBef>
                <a:spcPts val="0"/>
              </a:spcBef>
              <a:buNone/>
            </a:pPr>
            <a:r>
              <a:rPr lang="en" sz="1800">
                <a:solidFill>
                  <a:srgbClr val="EAEAEA"/>
                </a:solidFill>
                <a:latin typeface="Open Sans SemiBold"/>
                <a:ea typeface="Open Sans SemiBold"/>
                <a:cs typeface="Open Sans SemiBold"/>
                <a:sym typeface="Open Sans SemiBold"/>
              </a:rPr>
              <a:t>Workshop</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4">
    <p:spTree>
      <p:nvGrpSpPr>
        <p:cNvPr id="36" name="Shape 36"/>
        <p:cNvGrpSpPr/>
        <p:nvPr/>
      </p:nvGrpSpPr>
      <p:grpSpPr>
        <a:xfrm>
          <a:off x="0" y="0"/>
          <a:ext cx="0" cy="0"/>
          <a:chOff x="0" y="0"/>
          <a:chExt cx="0" cy="0"/>
        </a:xfrm>
      </p:grpSpPr>
      <p:sp>
        <p:nvSpPr>
          <p:cNvPr id="37" name="Shape 37"/>
          <p:cNvSpPr txBox="1"/>
          <p:nvPr>
            <p:ph idx="12" type="sldNum"/>
          </p:nvPr>
        </p:nvSpPr>
        <p:spPr>
          <a:xfrm>
            <a:off x="8472457" y="6217622"/>
            <a:ext cx="548700" cy="524700"/>
          </a:xfrm>
          <a:prstGeom prst="rect">
            <a:avLst/>
          </a:prstGeom>
          <a:noFill/>
          <a:ln>
            <a:noFill/>
          </a:ln>
        </p:spPr>
        <p:txBody>
          <a:bodyPr anchorCtr="0" anchor="ctr" bIns="91425" lIns="91425" rIns="91425" wrap="square" tIns="91425">
            <a:noAutofit/>
          </a:bodyPr>
          <a:lstStyle/>
          <a:p>
            <a:pPr lvl="0" rtl="0">
              <a:spcBef>
                <a:spcPts val="0"/>
              </a:spcBef>
              <a:buNone/>
            </a:pPr>
            <a:fld id="{00000000-1234-1234-1234-123412341234}" type="slidenum">
              <a:rPr lang="en">
                <a:latin typeface="Open Sans"/>
                <a:ea typeface="Open Sans"/>
                <a:cs typeface="Open Sans"/>
                <a:sym typeface="Open Sans"/>
              </a:rPr>
              <a:t>‹#›</a:t>
            </a:fld>
          </a:p>
        </p:txBody>
      </p:sp>
      <p:sp>
        <p:nvSpPr>
          <p:cNvPr id="38" name="Shape 38"/>
          <p:cNvSpPr/>
          <p:nvPr/>
        </p:nvSpPr>
        <p:spPr>
          <a:xfrm>
            <a:off x="0" y="0"/>
            <a:ext cx="9144000" cy="542700"/>
          </a:xfrm>
          <a:prstGeom prst="rect">
            <a:avLst/>
          </a:prstGeom>
          <a:solidFill>
            <a:srgbClr val="5EA5E5"/>
          </a:solidFill>
          <a:ln cap="flat" cmpd="sng" w="9525">
            <a:solidFill>
              <a:srgbClr val="5EA5E5"/>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latin typeface="Open Sans"/>
              <a:ea typeface="Open Sans"/>
              <a:cs typeface="Open Sans"/>
              <a:sym typeface="Open Sans"/>
            </a:endParaRPr>
          </a:p>
        </p:txBody>
      </p:sp>
      <p:cxnSp>
        <p:nvCxnSpPr>
          <p:cNvPr id="39" name="Shape 39"/>
          <p:cNvCxnSpPr/>
          <p:nvPr/>
        </p:nvCxnSpPr>
        <p:spPr>
          <a:xfrm>
            <a:off x="-3325" y="542650"/>
            <a:ext cx="9148500" cy="0"/>
          </a:xfrm>
          <a:prstGeom prst="straightConnector1">
            <a:avLst/>
          </a:prstGeom>
          <a:noFill/>
          <a:ln cap="flat" cmpd="sng" w="19050">
            <a:solidFill>
              <a:srgbClr val="353535"/>
            </a:solidFill>
            <a:prstDash val="solid"/>
            <a:round/>
            <a:headEnd len="lg" w="lg" type="none"/>
            <a:tailEnd len="lg" w="lg" type="none"/>
          </a:ln>
        </p:spPr>
      </p:cxnSp>
      <p:pic>
        <p:nvPicPr>
          <p:cNvPr id="40" name="Shape 40"/>
          <p:cNvPicPr preferRelativeResize="0"/>
          <p:nvPr/>
        </p:nvPicPr>
        <p:blipFill>
          <a:blip r:embed="rId2">
            <a:alphaModFix/>
          </a:blip>
          <a:stretch>
            <a:fillRect/>
          </a:stretch>
        </p:blipFill>
        <p:spPr>
          <a:xfrm>
            <a:off x="152399" y="91875"/>
            <a:ext cx="1615275" cy="345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 name="Shape 44"/>
        <p:cNvGrpSpPr/>
        <p:nvPr/>
      </p:nvGrpSpPr>
      <p:grpSpPr>
        <a:xfrm>
          <a:off x="0" y="0"/>
          <a:ext cx="0" cy="0"/>
          <a:chOff x="0" y="0"/>
          <a:chExt cx="0" cy="0"/>
        </a:xfrm>
      </p:grpSpPr>
      <p:sp>
        <p:nvSpPr>
          <p:cNvPr id="45" name="Shape 45"/>
          <p:cNvSpPr/>
          <p:nvPr/>
        </p:nvSpPr>
        <p:spPr>
          <a:xfrm>
            <a:off x="354600" y="329099"/>
            <a:ext cx="8434800" cy="61998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p>
        </p:txBody>
      </p:sp>
      <p:pic>
        <p:nvPicPr>
          <p:cNvPr id="46" name="Shape 46"/>
          <p:cNvPicPr preferRelativeResize="0"/>
          <p:nvPr/>
        </p:nvPicPr>
        <p:blipFill>
          <a:blip r:embed="rId3">
            <a:alphaModFix/>
          </a:blip>
          <a:stretch>
            <a:fillRect/>
          </a:stretch>
        </p:blipFill>
        <p:spPr>
          <a:xfrm>
            <a:off x="3867825" y="329100"/>
            <a:ext cx="1408350" cy="1408350"/>
          </a:xfrm>
          <a:prstGeom prst="rect">
            <a:avLst/>
          </a:prstGeom>
          <a:noFill/>
          <a:ln>
            <a:noFill/>
          </a:ln>
        </p:spPr>
      </p:pic>
      <p:sp>
        <p:nvSpPr>
          <p:cNvPr id="47" name="Shape 47"/>
          <p:cNvSpPr txBox="1"/>
          <p:nvPr/>
        </p:nvSpPr>
        <p:spPr>
          <a:xfrm>
            <a:off x="691350" y="1660900"/>
            <a:ext cx="7761300" cy="1255200"/>
          </a:xfrm>
          <a:prstGeom prst="rect">
            <a:avLst/>
          </a:prstGeom>
          <a:noFill/>
          <a:ln>
            <a:noFill/>
          </a:ln>
        </p:spPr>
        <p:txBody>
          <a:bodyPr anchorCtr="0" anchor="t" bIns="91425" lIns="91425" rIns="91425" wrap="square" tIns="91425">
            <a:noAutofit/>
          </a:bodyPr>
          <a:lstStyle/>
          <a:p>
            <a:pPr lvl="0" rtl="0" algn="ctr">
              <a:spcBef>
                <a:spcPts val="0"/>
              </a:spcBef>
              <a:buNone/>
            </a:pPr>
            <a:r>
              <a:rPr b="1" lang="en" sz="3000">
                <a:solidFill>
                  <a:srgbClr val="CC0000"/>
                </a:solidFill>
                <a:latin typeface="Open Sans"/>
                <a:ea typeface="Open Sans"/>
                <a:cs typeface="Open Sans"/>
                <a:sym typeface="Open Sans"/>
              </a:rPr>
              <a:t>WHOA THERE!</a:t>
            </a:r>
          </a:p>
          <a:p>
            <a:pPr lvl="0" rtl="0" algn="ctr">
              <a:spcBef>
                <a:spcPts val="0"/>
              </a:spcBef>
              <a:buNone/>
            </a:pPr>
            <a:r>
              <a:rPr b="1" lang="en" sz="3000">
                <a:solidFill>
                  <a:srgbClr val="353535"/>
                </a:solidFill>
                <a:latin typeface="Open Sans"/>
                <a:ea typeface="Open Sans"/>
                <a:cs typeface="Open Sans"/>
                <a:sym typeface="Open Sans"/>
              </a:rPr>
              <a:t>DELETE THIS SLIDE BEFORE PRESENTING</a:t>
            </a:r>
          </a:p>
          <a:p>
            <a:pPr lvl="0" rtl="0" algn="ctr">
              <a:spcBef>
                <a:spcPts val="0"/>
              </a:spcBef>
              <a:buNone/>
            </a:pPr>
            <a:r>
              <a:t/>
            </a:r>
            <a:endParaRPr b="1" sz="3000">
              <a:solidFill>
                <a:srgbClr val="353535"/>
              </a:solidFill>
              <a:latin typeface="Open Sans"/>
              <a:ea typeface="Open Sans"/>
              <a:cs typeface="Open Sans"/>
              <a:sym typeface="Open Sans"/>
            </a:endParaRPr>
          </a:p>
          <a:p>
            <a:pPr lvl="0" rtl="0" algn="l">
              <a:spcBef>
                <a:spcPts val="0"/>
              </a:spcBef>
              <a:buNone/>
            </a:pPr>
            <a:r>
              <a:t/>
            </a:r>
            <a:endParaRPr b="1" sz="3000">
              <a:solidFill>
                <a:srgbClr val="353535"/>
              </a:solidFill>
              <a:latin typeface="Open Sans"/>
              <a:ea typeface="Open Sans"/>
              <a:cs typeface="Open Sans"/>
              <a:sym typeface="Open Sans"/>
            </a:endParaRPr>
          </a:p>
        </p:txBody>
      </p:sp>
      <p:sp>
        <p:nvSpPr>
          <p:cNvPr id="48" name="Shape 48"/>
          <p:cNvSpPr txBox="1"/>
          <p:nvPr/>
        </p:nvSpPr>
        <p:spPr>
          <a:xfrm>
            <a:off x="1120050" y="3099800"/>
            <a:ext cx="6903900" cy="3077100"/>
          </a:xfrm>
          <a:prstGeom prst="rect">
            <a:avLst/>
          </a:prstGeom>
          <a:noFill/>
          <a:ln>
            <a:noFill/>
          </a:ln>
        </p:spPr>
        <p:txBody>
          <a:bodyPr anchorCtr="0" anchor="t" bIns="91425" lIns="91425" rIns="91425" wrap="square" tIns="91425">
            <a:noAutofit/>
          </a:bodyPr>
          <a:lstStyle/>
          <a:p>
            <a:pPr indent="-381000" lvl="0" marL="457200" rtl="0">
              <a:spcBef>
                <a:spcPts val="0"/>
              </a:spcBef>
              <a:buClr>
                <a:srgbClr val="353535"/>
              </a:buClr>
              <a:buSzPct val="100000"/>
              <a:buFont typeface="Open Sans"/>
              <a:buAutoNum type="arabicPeriod"/>
            </a:pPr>
            <a:r>
              <a:rPr lang="en" sz="2400">
                <a:solidFill>
                  <a:srgbClr val="353535"/>
                </a:solidFill>
                <a:latin typeface="Open Sans"/>
                <a:ea typeface="Open Sans"/>
                <a:cs typeface="Open Sans"/>
                <a:sym typeface="Open Sans"/>
              </a:rPr>
              <a:t>Copy these slides to your Google Drive Account or Download as a Powerpoint File.</a:t>
            </a:r>
            <a:br>
              <a:rPr lang="en" sz="2400">
                <a:solidFill>
                  <a:srgbClr val="353535"/>
                </a:solidFill>
                <a:latin typeface="Open Sans"/>
                <a:ea typeface="Open Sans"/>
                <a:cs typeface="Open Sans"/>
                <a:sym typeface="Open Sans"/>
              </a:rPr>
            </a:br>
          </a:p>
          <a:p>
            <a:pPr indent="-381000" lvl="0" marL="457200" rtl="0">
              <a:spcBef>
                <a:spcPts val="0"/>
              </a:spcBef>
              <a:buClr>
                <a:srgbClr val="353535"/>
              </a:buClr>
              <a:buSzPct val="100000"/>
              <a:buFont typeface="Open Sans"/>
              <a:buAutoNum type="arabicPeriod"/>
            </a:pPr>
            <a:r>
              <a:rPr lang="en" sz="2400">
                <a:solidFill>
                  <a:srgbClr val="353535"/>
                </a:solidFill>
                <a:latin typeface="Open Sans"/>
                <a:ea typeface="Open Sans"/>
                <a:cs typeface="Open Sans"/>
                <a:sym typeface="Open Sans"/>
              </a:rPr>
              <a:t>Customize the Wifi info and Introduction slides for your event.</a:t>
            </a:r>
            <a:br>
              <a:rPr lang="en" sz="2400">
                <a:solidFill>
                  <a:srgbClr val="353535"/>
                </a:solidFill>
                <a:latin typeface="Open Sans"/>
                <a:ea typeface="Open Sans"/>
                <a:cs typeface="Open Sans"/>
                <a:sym typeface="Open Sans"/>
              </a:rPr>
            </a:br>
          </a:p>
          <a:p>
            <a:pPr indent="-381000" lvl="0" marL="457200" rtl="0">
              <a:spcBef>
                <a:spcPts val="0"/>
              </a:spcBef>
              <a:buClr>
                <a:srgbClr val="353535"/>
              </a:buClr>
              <a:buSzPct val="100000"/>
              <a:buFont typeface="Open Sans"/>
              <a:buAutoNum type="arabicPeriod"/>
            </a:pPr>
            <a:r>
              <a:rPr lang="en" sz="2400">
                <a:solidFill>
                  <a:srgbClr val="353535"/>
                </a:solidFill>
                <a:latin typeface="Open Sans"/>
                <a:ea typeface="Open Sans"/>
                <a:cs typeface="Open Sans"/>
                <a:sym typeface="Open Sans"/>
              </a:rPr>
              <a:t>Rehearse this presentation at least 1 - 2 times before the workshop.</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900875" y="647750"/>
            <a:ext cx="7340100" cy="1145100"/>
          </a:xfrm>
          <a:prstGeom prst="rect">
            <a:avLst/>
          </a:prstGeom>
        </p:spPr>
        <p:txBody>
          <a:bodyPr anchorCtr="0" anchor="ctr" bIns="91425" lIns="91425" rIns="91425" wrap="square" tIns="91425">
            <a:noAutofit/>
          </a:bodyPr>
          <a:lstStyle/>
          <a:p>
            <a:pPr lvl="0" rtl="0">
              <a:spcBef>
                <a:spcPts val="0"/>
              </a:spcBef>
              <a:buNone/>
            </a:pPr>
            <a:r>
              <a:rPr lang="en"/>
              <a:t>Why do Voice UIs Matter?</a:t>
            </a:r>
          </a:p>
        </p:txBody>
      </p:sp>
      <p:sp>
        <p:nvSpPr>
          <p:cNvPr id="132" name="Shape 132"/>
          <p:cNvSpPr txBox="1"/>
          <p:nvPr/>
        </p:nvSpPr>
        <p:spPr>
          <a:xfrm>
            <a:off x="2587275" y="2186225"/>
            <a:ext cx="6135000" cy="1511400"/>
          </a:xfrm>
          <a:prstGeom prst="rect">
            <a:avLst/>
          </a:prstGeom>
          <a:noFill/>
          <a:ln>
            <a:noFill/>
          </a:ln>
        </p:spPr>
        <p:txBody>
          <a:bodyPr anchorCtr="0" anchor="ctr" bIns="91425" lIns="91425" rIns="91425" wrap="square" tIns="91425">
            <a:noAutofit/>
          </a:bodyPr>
          <a:lstStyle/>
          <a:p>
            <a:pPr lvl="0" rtl="0">
              <a:lnSpc>
                <a:spcPct val="115000"/>
              </a:lnSpc>
              <a:spcBef>
                <a:spcPts val="0"/>
              </a:spcBef>
              <a:buNone/>
            </a:pPr>
            <a:r>
              <a:rPr lang="en" sz="2200">
                <a:solidFill>
                  <a:schemeClr val="dk1"/>
                </a:solidFill>
                <a:latin typeface="Open Sans"/>
                <a:ea typeface="Open Sans"/>
                <a:cs typeface="Open Sans"/>
                <a:sym typeface="Open Sans"/>
              </a:rPr>
              <a:t>Instead of typing, clicking, or tapping - we can physically separate ourselves from our devices and speak commands naturally.</a:t>
            </a:r>
          </a:p>
        </p:txBody>
      </p:sp>
      <p:pic>
        <p:nvPicPr>
          <p:cNvPr id="133" name="Shape 133"/>
          <p:cNvPicPr preferRelativeResize="0"/>
          <p:nvPr/>
        </p:nvPicPr>
        <p:blipFill>
          <a:blip r:embed="rId3">
            <a:alphaModFix/>
          </a:blip>
          <a:stretch>
            <a:fillRect/>
          </a:stretch>
        </p:blipFill>
        <p:spPr>
          <a:xfrm>
            <a:off x="674500" y="2186225"/>
            <a:ext cx="1511400" cy="1511400"/>
          </a:xfrm>
          <a:prstGeom prst="rect">
            <a:avLst/>
          </a:prstGeom>
          <a:noFill/>
          <a:ln>
            <a:noFill/>
          </a:ln>
        </p:spPr>
      </p:pic>
      <p:pic>
        <p:nvPicPr>
          <p:cNvPr id="134" name="Shape 134"/>
          <p:cNvPicPr preferRelativeResize="0"/>
          <p:nvPr/>
        </p:nvPicPr>
        <p:blipFill>
          <a:blip r:embed="rId4">
            <a:alphaModFix/>
          </a:blip>
          <a:stretch>
            <a:fillRect/>
          </a:stretch>
        </p:blipFill>
        <p:spPr>
          <a:xfrm>
            <a:off x="6729575" y="4369375"/>
            <a:ext cx="1511400" cy="1502812"/>
          </a:xfrm>
          <a:prstGeom prst="rect">
            <a:avLst/>
          </a:prstGeom>
          <a:noFill/>
          <a:ln>
            <a:noFill/>
          </a:ln>
        </p:spPr>
      </p:pic>
      <p:sp>
        <p:nvSpPr>
          <p:cNvPr id="135" name="Shape 135"/>
          <p:cNvSpPr txBox="1"/>
          <p:nvPr/>
        </p:nvSpPr>
        <p:spPr>
          <a:xfrm>
            <a:off x="519350" y="4365087"/>
            <a:ext cx="5771100" cy="1511400"/>
          </a:xfrm>
          <a:prstGeom prst="rect">
            <a:avLst/>
          </a:prstGeom>
          <a:noFill/>
          <a:ln>
            <a:noFill/>
          </a:ln>
        </p:spPr>
        <p:txBody>
          <a:bodyPr anchorCtr="0" anchor="ctr" bIns="91425" lIns="91425" rIns="91425" wrap="square" tIns="91425">
            <a:noAutofit/>
          </a:bodyPr>
          <a:lstStyle/>
          <a:p>
            <a:pPr lvl="0" rtl="0" algn="r">
              <a:lnSpc>
                <a:spcPct val="115000"/>
              </a:lnSpc>
              <a:spcBef>
                <a:spcPts val="0"/>
              </a:spcBef>
              <a:buNone/>
            </a:pPr>
            <a:r>
              <a:rPr lang="en" sz="2200">
                <a:solidFill>
                  <a:schemeClr val="dk1"/>
                </a:solidFill>
                <a:latin typeface="Open Sans"/>
                <a:ea typeface="Open Sans"/>
                <a:cs typeface="Open Sans"/>
                <a:sym typeface="Open Sans"/>
              </a:rPr>
              <a:t>Voice UIs can run code in the cloud and communicate with IoT devices, making them ideal for homes, cars, &amp; more.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Shape 140"/>
          <p:cNvPicPr preferRelativeResize="0"/>
          <p:nvPr/>
        </p:nvPicPr>
        <p:blipFill>
          <a:blip r:embed="rId3">
            <a:alphaModFix/>
          </a:blip>
          <a:stretch>
            <a:fillRect/>
          </a:stretch>
        </p:blipFill>
        <p:spPr>
          <a:xfrm>
            <a:off x="0" y="1697150"/>
            <a:ext cx="9144000" cy="3657595"/>
          </a:xfrm>
          <a:prstGeom prst="rect">
            <a:avLst/>
          </a:prstGeom>
          <a:noFill/>
          <a:ln cap="flat" cmpd="sng" w="19050">
            <a:solidFill>
              <a:schemeClr val="dk2"/>
            </a:solidFill>
            <a:prstDash val="solid"/>
            <a:round/>
            <a:headEnd len="med" w="med" type="none"/>
            <a:tailEnd len="med" w="med" type="none"/>
          </a:ln>
        </p:spPr>
      </p:pic>
      <p:sp>
        <p:nvSpPr>
          <p:cNvPr id="141" name="Shape 141"/>
          <p:cNvSpPr txBox="1"/>
          <p:nvPr/>
        </p:nvSpPr>
        <p:spPr>
          <a:xfrm>
            <a:off x="0" y="625875"/>
            <a:ext cx="8855400" cy="991200"/>
          </a:xfrm>
          <a:prstGeom prst="rect">
            <a:avLst/>
          </a:prstGeom>
          <a:noFill/>
          <a:ln>
            <a:noFill/>
          </a:ln>
        </p:spPr>
        <p:txBody>
          <a:bodyPr anchorCtr="0" anchor="ctr" bIns="91425" lIns="91425" rIns="91425" wrap="square" tIns="91425">
            <a:noAutofit/>
          </a:bodyPr>
          <a:lstStyle/>
          <a:p>
            <a:pPr lvl="0" rtl="0" algn="ctr">
              <a:spcBef>
                <a:spcPts val="0"/>
              </a:spcBef>
              <a:buNone/>
            </a:pPr>
            <a:r>
              <a:rPr b="1" lang="en" sz="3600">
                <a:solidFill>
                  <a:schemeClr val="dk1"/>
                </a:solidFill>
                <a:latin typeface="Open Sans"/>
                <a:ea typeface="Open Sans"/>
                <a:cs typeface="Open Sans"/>
                <a:sym typeface="Open Sans"/>
              </a:rPr>
              <a:t>What can you build with Alexa?</a:t>
            </a:r>
          </a:p>
        </p:txBody>
      </p:sp>
      <p:sp>
        <p:nvSpPr>
          <p:cNvPr id="142" name="Shape 142"/>
          <p:cNvSpPr txBox="1"/>
          <p:nvPr/>
        </p:nvSpPr>
        <p:spPr>
          <a:xfrm>
            <a:off x="144300" y="5518950"/>
            <a:ext cx="8855400" cy="991200"/>
          </a:xfrm>
          <a:prstGeom prst="rect">
            <a:avLst/>
          </a:prstGeom>
          <a:noFill/>
          <a:ln>
            <a:noFill/>
          </a:ln>
        </p:spPr>
        <p:txBody>
          <a:bodyPr anchorCtr="0" anchor="ctr" bIns="91425" lIns="91425" rIns="91425" wrap="square" tIns="91425">
            <a:noAutofit/>
          </a:bodyPr>
          <a:lstStyle/>
          <a:p>
            <a:pPr lvl="0" rtl="0" algn="ctr">
              <a:spcBef>
                <a:spcPts val="0"/>
              </a:spcBef>
              <a:buNone/>
            </a:pPr>
            <a:r>
              <a:rPr i="1" lang="en" sz="3000">
                <a:solidFill>
                  <a:schemeClr val="dk1"/>
                </a:solidFill>
                <a:latin typeface="Open Sans"/>
                <a:ea typeface="Open Sans"/>
                <a:cs typeface="Open Sans"/>
                <a:sym typeface="Open Sans"/>
              </a:rPr>
              <a:t>Alexa, ask Lyft for a Lyft Line to work.</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nvSpPr>
        <p:spPr>
          <a:xfrm>
            <a:off x="0" y="625875"/>
            <a:ext cx="8855400" cy="991200"/>
          </a:xfrm>
          <a:prstGeom prst="rect">
            <a:avLst/>
          </a:prstGeom>
          <a:noFill/>
          <a:ln>
            <a:noFill/>
          </a:ln>
        </p:spPr>
        <p:txBody>
          <a:bodyPr anchorCtr="0" anchor="ctr" bIns="91425" lIns="91425" rIns="91425" wrap="square" tIns="91425">
            <a:noAutofit/>
          </a:bodyPr>
          <a:lstStyle/>
          <a:p>
            <a:pPr lvl="0" rtl="0" algn="ctr">
              <a:spcBef>
                <a:spcPts val="0"/>
              </a:spcBef>
              <a:buNone/>
            </a:pPr>
            <a:r>
              <a:rPr b="1" lang="en" sz="3600">
                <a:solidFill>
                  <a:schemeClr val="dk1"/>
                </a:solidFill>
                <a:latin typeface="Open Sans"/>
                <a:ea typeface="Open Sans"/>
                <a:cs typeface="Open Sans"/>
                <a:sym typeface="Open Sans"/>
              </a:rPr>
              <a:t>What can you build with Alexa?</a:t>
            </a:r>
          </a:p>
        </p:txBody>
      </p:sp>
      <p:pic>
        <p:nvPicPr>
          <p:cNvPr id="148" name="Shape 148"/>
          <p:cNvPicPr preferRelativeResize="0"/>
          <p:nvPr/>
        </p:nvPicPr>
        <p:blipFill>
          <a:blip r:embed="rId3">
            <a:alphaModFix/>
          </a:blip>
          <a:stretch>
            <a:fillRect/>
          </a:stretch>
        </p:blipFill>
        <p:spPr>
          <a:xfrm>
            <a:off x="0" y="1714052"/>
            <a:ext cx="9144000" cy="4095750"/>
          </a:xfrm>
          <a:prstGeom prst="rect">
            <a:avLst/>
          </a:prstGeom>
          <a:noFill/>
          <a:ln cap="flat" cmpd="sng" w="19050">
            <a:solidFill>
              <a:schemeClr val="dk2"/>
            </a:solidFill>
            <a:prstDash val="solid"/>
            <a:round/>
            <a:headEnd len="med" w="med" type="none"/>
            <a:tailEnd len="med" w="med" type="none"/>
          </a:ln>
        </p:spPr>
      </p:pic>
      <p:pic>
        <p:nvPicPr>
          <p:cNvPr id="149" name="Shape 149"/>
          <p:cNvPicPr preferRelativeResize="0"/>
          <p:nvPr/>
        </p:nvPicPr>
        <p:blipFill>
          <a:blip r:embed="rId4">
            <a:alphaModFix/>
          </a:blip>
          <a:stretch>
            <a:fillRect/>
          </a:stretch>
        </p:blipFill>
        <p:spPr>
          <a:xfrm>
            <a:off x="4893075" y="4084573"/>
            <a:ext cx="2369974" cy="815899"/>
          </a:xfrm>
          <a:prstGeom prst="rect">
            <a:avLst/>
          </a:prstGeom>
          <a:noFill/>
          <a:ln cap="flat" cmpd="sng" w="19050">
            <a:solidFill>
              <a:schemeClr val="dk2"/>
            </a:solidFill>
            <a:prstDash val="solid"/>
            <a:round/>
            <a:headEnd len="med" w="med" type="none"/>
            <a:tailEnd len="med" w="med" type="none"/>
          </a:ln>
        </p:spPr>
      </p:pic>
      <p:sp>
        <p:nvSpPr>
          <p:cNvPr id="150" name="Shape 150"/>
          <p:cNvSpPr txBox="1"/>
          <p:nvPr/>
        </p:nvSpPr>
        <p:spPr>
          <a:xfrm>
            <a:off x="144300" y="5809800"/>
            <a:ext cx="8855400" cy="991200"/>
          </a:xfrm>
          <a:prstGeom prst="rect">
            <a:avLst/>
          </a:prstGeom>
          <a:noFill/>
          <a:ln>
            <a:noFill/>
          </a:ln>
        </p:spPr>
        <p:txBody>
          <a:bodyPr anchorCtr="0" anchor="ctr" bIns="91425" lIns="91425" rIns="91425" wrap="square" tIns="91425">
            <a:noAutofit/>
          </a:bodyPr>
          <a:lstStyle/>
          <a:p>
            <a:pPr lvl="0" rtl="0" algn="ctr">
              <a:spcBef>
                <a:spcPts val="0"/>
              </a:spcBef>
              <a:buNone/>
            </a:pPr>
            <a:r>
              <a:rPr i="1" lang="en" sz="3000">
                <a:solidFill>
                  <a:schemeClr val="dk1"/>
                </a:solidFill>
                <a:latin typeface="Open Sans"/>
                <a:ea typeface="Open Sans"/>
                <a:cs typeface="Open Sans"/>
                <a:sym typeface="Open Sans"/>
              </a:rPr>
              <a:t>Alexa, ask Capital One, what did I spend?</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nvSpPr>
        <p:spPr>
          <a:xfrm>
            <a:off x="0" y="625875"/>
            <a:ext cx="8855400" cy="991200"/>
          </a:xfrm>
          <a:prstGeom prst="rect">
            <a:avLst/>
          </a:prstGeom>
          <a:noFill/>
          <a:ln>
            <a:noFill/>
          </a:ln>
        </p:spPr>
        <p:txBody>
          <a:bodyPr anchorCtr="0" anchor="ctr" bIns="91425" lIns="91425" rIns="91425" wrap="square" tIns="91425">
            <a:noAutofit/>
          </a:bodyPr>
          <a:lstStyle/>
          <a:p>
            <a:pPr lvl="0" rtl="0" algn="ctr">
              <a:spcBef>
                <a:spcPts val="0"/>
              </a:spcBef>
              <a:buNone/>
            </a:pPr>
            <a:r>
              <a:rPr b="1" lang="en" sz="3600">
                <a:solidFill>
                  <a:schemeClr val="dk1"/>
                </a:solidFill>
                <a:latin typeface="Open Sans"/>
                <a:ea typeface="Open Sans"/>
                <a:cs typeface="Open Sans"/>
                <a:sym typeface="Open Sans"/>
              </a:rPr>
              <a:t>What can you build with Alexa?</a:t>
            </a:r>
          </a:p>
        </p:txBody>
      </p:sp>
      <p:sp>
        <p:nvSpPr>
          <p:cNvPr id="156" name="Shape 156"/>
          <p:cNvSpPr txBox="1"/>
          <p:nvPr/>
        </p:nvSpPr>
        <p:spPr>
          <a:xfrm>
            <a:off x="144300" y="5518950"/>
            <a:ext cx="8855400" cy="991200"/>
          </a:xfrm>
          <a:prstGeom prst="rect">
            <a:avLst/>
          </a:prstGeom>
          <a:noFill/>
          <a:ln>
            <a:noFill/>
          </a:ln>
        </p:spPr>
        <p:txBody>
          <a:bodyPr anchorCtr="0" anchor="ctr" bIns="91425" lIns="91425" rIns="91425" wrap="square" tIns="91425">
            <a:noAutofit/>
          </a:bodyPr>
          <a:lstStyle/>
          <a:p>
            <a:pPr lvl="0" rtl="0" algn="ctr">
              <a:spcBef>
                <a:spcPts val="0"/>
              </a:spcBef>
              <a:buNone/>
            </a:pPr>
            <a:r>
              <a:rPr i="1" lang="en" sz="3000">
                <a:solidFill>
                  <a:schemeClr val="dk1"/>
                </a:solidFill>
                <a:latin typeface="Open Sans"/>
                <a:ea typeface="Open Sans"/>
                <a:cs typeface="Open Sans"/>
                <a:sym typeface="Open Sans"/>
              </a:rPr>
              <a:t>Alexa, tell Starbucks start my order.</a:t>
            </a:r>
          </a:p>
        </p:txBody>
      </p:sp>
      <p:pic>
        <p:nvPicPr>
          <p:cNvPr id="157" name="Shape 157"/>
          <p:cNvPicPr preferRelativeResize="0"/>
          <p:nvPr/>
        </p:nvPicPr>
        <p:blipFill>
          <a:blip r:embed="rId3">
            <a:alphaModFix/>
          </a:blip>
          <a:stretch>
            <a:fillRect/>
          </a:stretch>
        </p:blipFill>
        <p:spPr>
          <a:xfrm>
            <a:off x="0" y="1731818"/>
            <a:ext cx="9143999" cy="3394363"/>
          </a:xfrm>
          <a:prstGeom prst="rect">
            <a:avLst/>
          </a:prstGeom>
          <a:noFill/>
          <a:ln cap="flat" cmpd="sng" w="19050">
            <a:solidFill>
              <a:schemeClr val="dk2"/>
            </a:solidFill>
            <a:prstDash val="solid"/>
            <a:round/>
            <a:headEnd len="med" w="med" type="none"/>
            <a:tailEnd len="med" w="med"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900875" y="647750"/>
            <a:ext cx="7340100" cy="1145100"/>
          </a:xfrm>
          <a:prstGeom prst="rect">
            <a:avLst/>
          </a:prstGeom>
        </p:spPr>
        <p:txBody>
          <a:bodyPr anchorCtr="0" anchor="ctr" bIns="91425" lIns="91425" rIns="91425" wrap="square" tIns="91425">
            <a:noAutofit/>
          </a:bodyPr>
          <a:lstStyle/>
          <a:p>
            <a:pPr lvl="0" rtl="0">
              <a:spcBef>
                <a:spcPts val="0"/>
              </a:spcBef>
              <a:buNone/>
            </a:pPr>
            <a:r>
              <a:rPr lang="en"/>
              <a:t>Alexa has Skills.  Lots of them.</a:t>
            </a:r>
          </a:p>
        </p:txBody>
      </p:sp>
      <p:sp>
        <p:nvSpPr>
          <p:cNvPr id="163" name="Shape 163"/>
          <p:cNvSpPr txBox="1"/>
          <p:nvPr/>
        </p:nvSpPr>
        <p:spPr>
          <a:xfrm>
            <a:off x="213225" y="2412600"/>
            <a:ext cx="3285300" cy="2740800"/>
          </a:xfrm>
          <a:prstGeom prst="rect">
            <a:avLst/>
          </a:prstGeom>
          <a:noFill/>
          <a:ln>
            <a:noFill/>
          </a:ln>
        </p:spPr>
        <p:txBody>
          <a:bodyPr anchorCtr="0" anchor="ctr" bIns="91425" lIns="91425" rIns="91425" wrap="square" tIns="91425">
            <a:noAutofit/>
          </a:bodyPr>
          <a:lstStyle/>
          <a:p>
            <a:pPr lvl="0" rtl="0">
              <a:lnSpc>
                <a:spcPct val="115000"/>
              </a:lnSpc>
              <a:spcBef>
                <a:spcPts val="0"/>
              </a:spcBef>
              <a:buNone/>
            </a:pPr>
            <a:r>
              <a:rPr lang="en" sz="2400">
                <a:solidFill>
                  <a:schemeClr val="dk1"/>
                </a:solidFill>
                <a:latin typeface="Open Sans"/>
                <a:ea typeface="Open Sans"/>
                <a:cs typeface="Open Sans"/>
                <a:sym typeface="Open Sans"/>
              </a:rPr>
              <a:t>Companion app for device setup, skills, remote control, and more.</a:t>
            </a:r>
          </a:p>
          <a:p>
            <a:pPr lvl="0" rtl="0">
              <a:lnSpc>
                <a:spcPct val="115000"/>
              </a:lnSpc>
              <a:spcBef>
                <a:spcPts val="0"/>
              </a:spcBef>
              <a:buNone/>
            </a:pPr>
            <a:r>
              <a:t/>
            </a:r>
            <a:endParaRPr sz="2400">
              <a:solidFill>
                <a:schemeClr val="dk1"/>
              </a:solidFill>
              <a:latin typeface="Open Sans"/>
              <a:ea typeface="Open Sans"/>
              <a:cs typeface="Open Sans"/>
              <a:sym typeface="Open Sans"/>
            </a:endParaRPr>
          </a:p>
          <a:p>
            <a:pPr lvl="0" rtl="0">
              <a:lnSpc>
                <a:spcPct val="115000"/>
              </a:lnSpc>
              <a:spcBef>
                <a:spcPts val="0"/>
              </a:spcBef>
              <a:buNone/>
            </a:pPr>
            <a:r>
              <a:rPr lang="en" sz="2400">
                <a:solidFill>
                  <a:srgbClr val="5EA5E5"/>
                </a:solidFill>
                <a:latin typeface="Open Sans"/>
                <a:ea typeface="Open Sans"/>
                <a:cs typeface="Open Sans"/>
                <a:sym typeface="Open Sans"/>
              </a:rPr>
              <a:t>alexa.amazon.com</a:t>
            </a:r>
          </a:p>
          <a:p>
            <a:pPr lvl="0" rtl="0">
              <a:lnSpc>
                <a:spcPct val="115000"/>
              </a:lnSpc>
              <a:spcBef>
                <a:spcPts val="0"/>
              </a:spcBef>
              <a:buNone/>
            </a:pPr>
            <a:r>
              <a:t/>
            </a:r>
            <a:endParaRPr sz="2400">
              <a:solidFill>
                <a:schemeClr val="dk1"/>
              </a:solidFill>
              <a:latin typeface="Open Sans"/>
              <a:ea typeface="Open Sans"/>
              <a:cs typeface="Open Sans"/>
              <a:sym typeface="Open Sans"/>
            </a:endParaRPr>
          </a:p>
        </p:txBody>
      </p:sp>
      <p:pic>
        <p:nvPicPr>
          <p:cNvPr id="164" name="Shape 164"/>
          <p:cNvPicPr preferRelativeResize="0"/>
          <p:nvPr/>
        </p:nvPicPr>
        <p:blipFill>
          <a:blip r:embed="rId3">
            <a:alphaModFix/>
          </a:blip>
          <a:stretch>
            <a:fillRect/>
          </a:stretch>
        </p:blipFill>
        <p:spPr>
          <a:xfrm>
            <a:off x="3498522" y="1792849"/>
            <a:ext cx="5623299" cy="34782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900875" y="647750"/>
            <a:ext cx="7340100" cy="1145100"/>
          </a:xfrm>
          <a:prstGeom prst="rect">
            <a:avLst/>
          </a:prstGeom>
        </p:spPr>
        <p:txBody>
          <a:bodyPr anchorCtr="0" anchor="ctr" bIns="91425" lIns="91425" rIns="91425" wrap="square" tIns="91425">
            <a:noAutofit/>
          </a:bodyPr>
          <a:lstStyle/>
          <a:p>
            <a:pPr lvl="0" rtl="0">
              <a:spcBef>
                <a:spcPts val="0"/>
              </a:spcBef>
              <a:buNone/>
            </a:pPr>
            <a:r>
              <a:rPr lang="en"/>
              <a:t>It’s LIVE Demo Time!</a:t>
            </a:r>
          </a:p>
        </p:txBody>
      </p:sp>
      <p:sp>
        <p:nvSpPr>
          <p:cNvPr id="170" name="Shape 170"/>
          <p:cNvSpPr txBox="1"/>
          <p:nvPr/>
        </p:nvSpPr>
        <p:spPr>
          <a:xfrm>
            <a:off x="188675" y="1901175"/>
            <a:ext cx="4657200" cy="6693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2400">
                <a:solidFill>
                  <a:schemeClr val="dk1"/>
                </a:solidFill>
                <a:latin typeface="Open Sans"/>
                <a:ea typeface="Open Sans"/>
                <a:cs typeface="Open Sans"/>
                <a:sym typeface="Open Sans"/>
              </a:rPr>
              <a:t>Try these commands:</a:t>
            </a:r>
          </a:p>
        </p:txBody>
      </p:sp>
      <p:pic>
        <p:nvPicPr>
          <p:cNvPr id="171" name="Shape 171"/>
          <p:cNvPicPr preferRelativeResize="0"/>
          <p:nvPr/>
        </p:nvPicPr>
        <p:blipFill>
          <a:blip r:embed="rId3">
            <a:alphaModFix/>
          </a:blip>
          <a:stretch>
            <a:fillRect/>
          </a:stretch>
        </p:blipFill>
        <p:spPr>
          <a:xfrm>
            <a:off x="4671661" y="1839850"/>
            <a:ext cx="4472326" cy="3558426"/>
          </a:xfrm>
          <a:prstGeom prst="rect">
            <a:avLst/>
          </a:prstGeom>
          <a:noFill/>
          <a:ln>
            <a:noFill/>
          </a:ln>
        </p:spPr>
      </p:pic>
      <p:pic>
        <p:nvPicPr>
          <p:cNvPr id="172" name="Shape 172"/>
          <p:cNvPicPr preferRelativeResize="0"/>
          <p:nvPr/>
        </p:nvPicPr>
        <p:blipFill>
          <a:blip r:embed="rId4">
            <a:alphaModFix/>
          </a:blip>
          <a:stretch>
            <a:fillRect/>
          </a:stretch>
        </p:blipFill>
        <p:spPr>
          <a:xfrm>
            <a:off x="7096296" y="5445298"/>
            <a:ext cx="1564495" cy="786476"/>
          </a:xfrm>
          <a:prstGeom prst="rect">
            <a:avLst/>
          </a:prstGeom>
          <a:noFill/>
          <a:ln>
            <a:noFill/>
          </a:ln>
        </p:spPr>
      </p:pic>
      <p:pic>
        <p:nvPicPr>
          <p:cNvPr id="173" name="Shape 173"/>
          <p:cNvPicPr preferRelativeResize="0"/>
          <p:nvPr/>
        </p:nvPicPr>
        <p:blipFill>
          <a:blip r:embed="rId5">
            <a:alphaModFix/>
          </a:blip>
          <a:stretch>
            <a:fillRect/>
          </a:stretch>
        </p:blipFill>
        <p:spPr>
          <a:xfrm>
            <a:off x="8240975" y="3098037"/>
            <a:ext cx="1352550" cy="3209925"/>
          </a:xfrm>
          <a:prstGeom prst="rect">
            <a:avLst/>
          </a:prstGeom>
          <a:noFill/>
          <a:ln>
            <a:noFill/>
          </a:ln>
        </p:spPr>
      </p:pic>
      <p:sp>
        <p:nvSpPr>
          <p:cNvPr id="174" name="Shape 174"/>
          <p:cNvSpPr txBox="1"/>
          <p:nvPr/>
        </p:nvSpPr>
        <p:spPr>
          <a:xfrm>
            <a:off x="225425" y="2570525"/>
            <a:ext cx="4583700" cy="23700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i="1" lang="en" sz="2400">
                <a:solidFill>
                  <a:schemeClr val="dk1"/>
                </a:solidFill>
                <a:latin typeface="Open Sans"/>
                <a:ea typeface="Open Sans"/>
                <a:cs typeface="Open Sans"/>
                <a:sym typeface="Open Sans"/>
              </a:rPr>
              <a:t>“Alexa, tell me a joke!”</a:t>
            </a:r>
            <a:br>
              <a:rPr i="1" lang="en" sz="2400">
                <a:solidFill>
                  <a:schemeClr val="dk1"/>
                </a:solidFill>
                <a:latin typeface="Open Sans"/>
                <a:ea typeface="Open Sans"/>
                <a:cs typeface="Open Sans"/>
                <a:sym typeface="Open Sans"/>
              </a:rPr>
            </a:br>
          </a:p>
          <a:p>
            <a:pPr lvl="0" rtl="0" algn="ctr">
              <a:lnSpc>
                <a:spcPct val="115000"/>
              </a:lnSpc>
              <a:spcBef>
                <a:spcPts val="0"/>
              </a:spcBef>
              <a:buNone/>
            </a:pPr>
            <a:r>
              <a:rPr i="1" lang="en" sz="2400">
                <a:solidFill>
                  <a:schemeClr val="dk1"/>
                </a:solidFill>
                <a:latin typeface="Open Sans"/>
                <a:ea typeface="Open Sans"/>
                <a:cs typeface="Open Sans"/>
                <a:sym typeface="Open Sans"/>
              </a:rPr>
              <a:t>“Alexa, what is </a:t>
            </a:r>
          </a:p>
          <a:p>
            <a:pPr lvl="0" rtl="0" algn="ctr">
              <a:lnSpc>
                <a:spcPct val="115000"/>
              </a:lnSpc>
              <a:spcBef>
                <a:spcPts val="0"/>
              </a:spcBef>
              <a:buNone/>
            </a:pPr>
            <a:r>
              <a:rPr i="1" lang="en" sz="2400">
                <a:solidFill>
                  <a:schemeClr val="dk1"/>
                </a:solidFill>
                <a:latin typeface="Open Sans"/>
                <a:ea typeface="Open Sans"/>
                <a:cs typeface="Open Sans"/>
                <a:sym typeface="Open Sans"/>
              </a:rPr>
              <a:t>Major League Hacking?”</a:t>
            </a:r>
          </a:p>
        </p:txBody>
      </p:sp>
      <p:sp>
        <p:nvSpPr>
          <p:cNvPr id="175" name="Shape 175"/>
          <p:cNvSpPr txBox="1"/>
          <p:nvPr/>
        </p:nvSpPr>
        <p:spPr>
          <a:xfrm>
            <a:off x="188675" y="5348733"/>
            <a:ext cx="6234900" cy="9861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2400">
                <a:solidFill>
                  <a:schemeClr val="dk1"/>
                </a:solidFill>
                <a:latin typeface="Open Sans"/>
                <a:ea typeface="Open Sans"/>
                <a:cs typeface="Open Sans"/>
                <a:sym typeface="Open Sans"/>
              </a:rPr>
              <a:t>Don’t have an Alexa device?</a:t>
            </a:r>
          </a:p>
          <a:p>
            <a:pPr lvl="0" rtl="0">
              <a:lnSpc>
                <a:spcPct val="115000"/>
              </a:lnSpc>
              <a:spcBef>
                <a:spcPts val="0"/>
              </a:spcBef>
              <a:buNone/>
            </a:pPr>
            <a:r>
              <a:rPr lang="en" sz="2400">
                <a:solidFill>
                  <a:schemeClr val="dk1"/>
                </a:solidFill>
                <a:latin typeface="Open Sans"/>
                <a:ea typeface="Open Sans"/>
                <a:cs typeface="Open Sans"/>
                <a:sym typeface="Open Sans"/>
              </a:rPr>
              <a:t>Head to: </a:t>
            </a:r>
            <a:r>
              <a:rPr b="1" lang="en" sz="2400">
                <a:solidFill>
                  <a:srgbClr val="5EA5E5"/>
                </a:solidFill>
                <a:latin typeface="Open Sans"/>
                <a:ea typeface="Open Sans"/>
                <a:cs typeface="Open Sans"/>
                <a:sym typeface="Open Sans"/>
              </a:rPr>
              <a:t>echosim.io</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Shape 180"/>
          <p:cNvPicPr preferRelativeResize="0"/>
          <p:nvPr/>
        </p:nvPicPr>
        <p:blipFill>
          <a:blip r:embed="rId3">
            <a:alphaModFix/>
          </a:blip>
          <a:stretch>
            <a:fillRect/>
          </a:stretch>
        </p:blipFill>
        <p:spPr>
          <a:xfrm>
            <a:off x="1470725" y="3323174"/>
            <a:ext cx="390525" cy="228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391800" y="550625"/>
            <a:ext cx="8360400" cy="1145100"/>
          </a:xfrm>
          <a:prstGeom prst="rect">
            <a:avLst/>
          </a:prstGeom>
        </p:spPr>
        <p:txBody>
          <a:bodyPr anchorCtr="0" anchor="ctr" bIns="91425" lIns="91425" rIns="91425" wrap="square" tIns="91425">
            <a:noAutofit/>
          </a:bodyPr>
          <a:lstStyle/>
          <a:p>
            <a:pPr lvl="0" rtl="0">
              <a:spcBef>
                <a:spcPts val="0"/>
              </a:spcBef>
              <a:buNone/>
            </a:pPr>
            <a:r>
              <a:rPr lang="en"/>
              <a:t>Why build an Alexa Skill?</a:t>
            </a:r>
          </a:p>
        </p:txBody>
      </p:sp>
      <p:sp>
        <p:nvSpPr>
          <p:cNvPr id="186" name="Shape 186"/>
          <p:cNvSpPr txBox="1"/>
          <p:nvPr>
            <p:ph idx="1" type="body"/>
          </p:nvPr>
        </p:nvSpPr>
        <p:spPr>
          <a:xfrm>
            <a:off x="93600" y="1725450"/>
            <a:ext cx="7279800" cy="3996900"/>
          </a:xfrm>
          <a:prstGeom prst="rect">
            <a:avLst/>
          </a:prstGeom>
        </p:spPr>
        <p:txBody>
          <a:bodyPr anchorCtr="0" anchor="t" bIns="91425" lIns="91425" rIns="91425" wrap="square" tIns="91425">
            <a:noAutofit/>
          </a:bodyPr>
          <a:lstStyle/>
          <a:p>
            <a:pPr indent="-355600" lvl="0" marL="457200" rtl="0">
              <a:lnSpc>
                <a:spcPct val="150000"/>
              </a:lnSpc>
              <a:spcBef>
                <a:spcPts val="0"/>
              </a:spcBef>
              <a:buSzPct val="100000"/>
              <a:buAutoNum type="arabicPeriod"/>
            </a:pPr>
            <a:r>
              <a:rPr lang="en" sz="2000"/>
              <a:t>Alexa, Amazon's voice service, is already integrated into Echo devices and can perform hundreds of skills.</a:t>
            </a:r>
            <a:br>
              <a:rPr lang="en" sz="2000"/>
            </a:br>
          </a:p>
          <a:p>
            <a:pPr indent="-355600" lvl="0" marL="457200" rtl="0">
              <a:lnSpc>
                <a:spcPct val="150000"/>
              </a:lnSpc>
              <a:spcBef>
                <a:spcPts val="0"/>
              </a:spcBef>
              <a:buSzPct val="100000"/>
              <a:buAutoNum type="arabicPeriod"/>
            </a:pPr>
            <a:r>
              <a:rPr lang="en" sz="2000"/>
              <a:t>Your skill can reach millions of customers with </a:t>
            </a:r>
            <a:br>
              <a:rPr lang="en" sz="2000"/>
            </a:br>
            <a:r>
              <a:rPr lang="en" sz="2000"/>
              <a:t>Alexa enabled devices.</a:t>
            </a:r>
            <a:br>
              <a:rPr lang="en" sz="2000"/>
            </a:br>
          </a:p>
          <a:p>
            <a:pPr indent="-355600" lvl="0" marL="457200" rtl="0">
              <a:lnSpc>
                <a:spcPct val="150000"/>
              </a:lnSpc>
              <a:spcBef>
                <a:spcPts val="0"/>
              </a:spcBef>
              <a:buSzPct val="100000"/>
              <a:buAutoNum type="arabicPeriod"/>
            </a:pPr>
            <a:r>
              <a:rPr lang="en" sz="2000"/>
              <a:t>Building with Alexa is </a:t>
            </a:r>
            <a:br>
              <a:rPr lang="en" sz="2000"/>
            </a:br>
            <a:r>
              <a:rPr lang="en" sz="2000"/>
              <a:t>free, easy, &amp; fun!</a:t>
            </a:r>
          </a:p>
        </p:txBody>
      </p:sp>
      <p:pic>
        <p:nvPicPr>
          <p:cNvPr id="187" name="Shape 187"/>
          <p:cNvPicPr preferRelativeResize="0"/>
          <p:nvPr/>
        </p:nvPicPr>
        <p:blipFill>
          <a:blip r:embed="rId3">
            <a:alphaModFix/>
          </a:blip>
          <a:stretch>
            <a:fillRect/>
          </a:stretch>
        </p:blipFill>
        <p:spPr>
          <a:xfrm>
            <a:off x="3668249" y="3391373"/>
            <a:ext cx="5843824" cy="33316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541800" y="647750"/>
            <a:ext cx="8060400" cy="1145100"/>
          </a:xfrm>
          <a:prstGeom prst="rect">
            <a:avLst/>
          </a:prstGeom>
        </p:spPr>
        <p:txBody>
          <a:bodyPr anchorCtr="0" anchor="ctr" bIns="91425" lIns="91425" rIns="91425" wrap="square" tIns="91425">
            <a:noAutofit/>
          </a:bodyPr>
          <a:lstStyle/>
          <a:p>
            <a:pPr lvl="0" rtl="0">
              <a:spcBef>
                <a:spcPts val="0"/>
              </a:spcBef>
              <a:buClr>
                <a:srgbClr val="000000"/>
              </a:buClr>
              <a:buSzPct val="30555"/>
              <a:buFont typeface="Arial"/>
              <a:buNone/>
            </a:pPr>
            <a:r>
              <a:rPr lang="en"/>
              <a:t>Alexa Skills are made of 2 parts:</a:t>
            </a:r>
          </a:p>
        </p:txBody>
      </p:sp>
      <p:sp>
        <p:nvSpPr>
          <p:cNvPr id="193" name="Shape 193"/>
          <p:cNvSpPr txBox="1"/>
          <p:nvPr/>
        </p:nvSpPr>
        <p:spPr>
          <a:xfrm>
            <a:off x="213225" y="1635449"/>
            <a:ext cx="6159000" cy="46449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t/>
            </a:r>
            <a:endParaRPr sz="2400">
              <a:solidFill>
                <a:schemeClr val="dk1"/>
              </a:solidFill>
              <a:latin typeface="Open Sans"/>
              <a:ea typeface="Open Sans"/>
              <a:cs typeface="Open Sans"/>
              <a:sym typeface="Open Sans"/>
            </a:endParaRPr>
          </a:p>
          <a:p>
            <a:pPr indent="-381000" lvl="0" marL="914400" rtl="0">
              <a:lnSpc>
                <a:spcPct val="115000"/>
              </a:lnSpc>
              <a:spcBef>
                <a:spcPts val="0"/>
              </a:spcBef>
              <a:buClr>
                <a:schemeClr val="dk1"/>
              </a:buClr>
              <a:buSzPct val="100000"/>
              <a:buAutoNum type="arabicPeriod"/>
            </a:pPr>
            <a:r>
              <a:rPr b="1" lang="en" sz="2400">
                <a:solidFill>
                  <a:schemeClr val="dk1"/>
                </a:solidFill>
                <a:latin typeface="Open Sans"/>
                <a:ea typeface="Open Sans"/>
                <a:cs typeface="Open Sans"/>
                <a:sym typeface="Open Sans"/>
              </a:rPr>
              <a:t>Front End</a:t>
            </a:r>
            <a:r>
              <a:rPr lang="en" sz="2400">
                <a:solidFill>
                  <a:schemeClr val="dk1"/>
                </a:solidFill>
                <a:latin typeface="Open Sans"/>
                <a:ea typeface="Open Sans"/>
                <a:cs typeface="Open Sans"/>
                <a:sym typeface="Open Sans"/>
              </a:rPr>
              <a:t> - The Alexa Voice UI handles text to speech, converting the audio into something our app can use, etc.</a:t>
            </a:r>
            <a:br>
              <a:rPr lang="en" sz="2400">
                <a:solidFill>
                  <a:schemeClr val="dk1"/>
                </a:solidFill>
                <a:latin typeface="Open Sans"/>
                <a:ea typeface="Open Sans"/>
                <a:cs typeface="Open Sans"/>
                <a:sym typeface="Open Sans"/>
              </a:rPr>
            </a:br>
          </a:p>
          <a:p>
            <a:pPr lvl="0" rtl="0">
              <a:lnSpc>
                <a:spcPct val="115000"/>
              </a:lnSpc>
              <a:spcBef>
                <a:spcPts val="0"/>
              </a:spcBef>
              <a:buNone/>
            </a:pPr>
            <a:r>
              <a:t/>
            </a:r>
            <a:endParaRPr sz="2400">
              <a:solidFill>
                <a:schemeClr val="dk1"/>
              </a:solidFill>
              <a:latin typeface="Open Sans"/>
              <a:ea typeface="Open Sans"/>
              <a:cs typeface="Open Sans"/>
              <a:sym typeface="Open Sans"/>
            </a:endParaRPr>
          </a:p>
          <a:p>
            <a:pPr indent="-381000" lvl="0" marL="914400" rtl="0">
              <a:lnSpc>
                <a:spcPct val="115000"/>
              </a:lnSpc>
              <a:spcBef>
                <a:spcPts val="0"/>
              </a:spcBef>
              <a:buClr>
                <a:schemeClr val="dk1"/>
              </a:buClr>
              <a:buSzPct val="100000"/>
              <a:buAutoNum type="arabicPeriod"/>
            </a:pPr>
            <a:r>
              <a:rPr b="1" lang="en" sz="2400">
                <a:solidFill>
                  <a:schemeClr val="dk1"/>
                </a:solidFill>
                <a:latin typeface="Open Sans"/>
                <a:ea typeface="Open Sans"/>
                <a:cs typeface="Open Sans"/>
                <a:sym typeface="Open Sans"/>
              </a:rPr>
              <a:t>Back End</a:t>
            </a:r>
            <a:r>
              <a:rPr b="1" lang="en" sz="2400">
                <a:solidFill>
                  <a:schemeClr val="dk1"/>
                </a:solidFill>
                <a:latin typeface="Open Sans"/>
                <a:ea typeface="Open Sans"/>
                <a:cs typeface="Open Sans"/>
                <a:sym typeface="Open Sans"/>
              </a:rPr>
              <a:t> - </a:t>
            </a:r>
            <a:r>
              <a:rPr lang="en" sz="2400">
                <a:solidFill>
                  <a:schemeClr val="dk1"/>
                </a:solidFill>
                <a:latin typeface="Open Sans"/>
                <a:ea typeface="Open Sans"/>
                <a:cs typeface="Open Sans"/>
                <a:sym typeface="Open Sans"/>
              </a:rPr>
              <a:t>The logic code that actually powers our app.  Usually this is written on a service called AWS Lambda.</a:t>
            </a:r>
          </a:p>
        </p:txBody>
      </p:sp>
      <p:grpSp>
        <p:nvGrpSpPr>
          <p:cNvPr id="194" name="Shape 194"/>
          <p:cNvGrpSpPr/>
          <p:nvPr/>
        </p:nvGrpSpPr>
        <p:grpSpPr>
          <a:xfrm>
            <a:off x="6553375" y="1870441"/>
            <a:ext cx="2129400" cy="2129400"/>
            <a:chOff x="6283475" y="1705175"/>
            <a:chExt cx="2129400" cy="2129400"/>
          </a:xfrm>
        </p:grpSpPr>
        <p:sp>
          <p:nvSpPr>
            <p:cNvPr id="195" name="Shape 195"/>
            <p:cNvSpPr/>
            <p:nvPr/>
          </p:nvSpPr>
          <p:spPr>
            <a:xfrm>
              <a:off x="6283475" y="1705175"/>
              <a:ext cx="2129400" cy="2129400"/>
            </a:xfrm>
            <a:prstGeom prst="rect">
              <a:avLst/>
            </a:prstGeom>
            <a:solidFill>
              <a:schemeClr val="lt1"/>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196" name="Shape 196"/>
            <p:cNvPicPr preferRelativeResize="0"/>
            <p:nvPr/>
          </p:nvPicPr>
          <p:blipFill rotWithShape="1">
            <a:blip r:embed="rId3">
              <a:alphaModFix/>
            </a:blip>
            <a:srcRect b="8874" l="17899" r="22015" t="9559"/>
            <a:stretch/>
          </p:blipFill>
          <p:spPr>
            <a:xfrm>
              <a:off x="6373887" y="1885400"/>
              <a:ext cx="1948574" cy="1768949"/>
            </a:xfrm>
            <a:prstGeom prst="rect">
              <a:avLst/>
            </a:prstGeom>
            <a:noFill/>
            <a:ln>
              <a:noFill/>
            </a:ln>
          </p:spPr>
        </p:pic>
      </p:grpSp>
      <p:sp>
        <p:nvSpPr>
          <p:cNvPr id="197" name="Shape 197"/>
          <p:cNvSpPr/>
          <p:nvPr/>
        </p:nvSpPr>
        <p:spPr>
          <a:xfrm>
            <a:off x="6553375" y="4258105"/>
            <a:ext cx="2129400" cy="2129400"/>
          </a:xfrm>
          <a:prstGeom prst="rect">
            <a:avLst/>
          </a:prstGeom>
          <a:solidFill>
            <a:schemeClr val="lt1"/>
          </a:solid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198" name="Shape 198"/>
          <p:cNvPicPr preferRelativeResize="0"/>
          <p:nvPr/>
        </p:nvPicPr>
        <p:blipFill>
          <a:blip r:embed="rId4">
            <a:alphaModFix/>
          </a:blip>
          <a:stretch>
            <a:fillRect/>
          </a:stretch>
        </p:blipFill>
        <p:spPr>
          <a:xfrm>
            <a:off x="6903099" y="4470000"/>
            <a:ext cx="1429950" cy="1429950"/>
          </a:xfrm>
          <a:prstGeom prst="rect">
            <a:avLst/>
          </a:prstGeom>
          <a:noFill/>
          <a:ln>
            <a:noFill/>
          </a:ln>
        </p:spPr>
      </p:pic>
      <p:sp>
        <p:nvSpPr>
          <p:cNvPr id="199" name="Shape 199"/>
          <p:cNvSpPr txBox="1"/>
          <p:nvPr/>
        </p:nvSpPr>
        <p:spPr>
          <a:xfrm>
            <a:off x="6875875" y="5899950"/>
            <a:ext cx="1484400" cy="380400"/>
          </a:xfrm>
          <a:prstGeom prst="rect">
            <a:avLst/>
          </a:prstGeom>
          <a:noFill/>
          <a:ln>
            <a:noFill/>
          </a:ln>
        </p:spPr>
        <p:txBody>
          <a:bodyPr anchorCtr="0" anchor="ctr" bIns="91425" lIns="91425" rIns="91425" wrap="square" tIns="91425">
            <a:noAutofit/>
          </a:bodyPr>
          <a:lstStyle/>
          <a:p>
            <a:pPr lvl="0" rtl="0" algn="ctr">
              <a:spcBef>
                <a:spcPts val="0"/>
              </a:spcBef>
              <a:buNone/>
            </a:pPr>
            <a:r>
              <a:rPr lang="en">
                <a:latin typeface="Open Sans"/>
                <a:ea typeface="Open Sans"/>
                <a:cs typeface="Open Sans"/>
                <a:sym typeface="Open Sans"/>
              </a:rPr>
              <a:t>AWS Lambda</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391800" y="550625"/>
            <a:ext cx="8360400" cy="1145100"/>
          </a:xfrm>
          <a:prstGeom prst="rect">
            <a:avLst/>
          </a:prstGeom>
        </p:spPr>
        <p:txBody>
          <a:bodyPr anchorCtr="0" anchor="ctr" bIns="91425" lIns="91425" rIns="91425" wrap="square" tIns="91425">
            <a:noAutofit/>
          </a:bodyPr>
          <a:lstStyle/>
          <a:p>
            <a:pPr lvl="0" rtl="0">
              <a:spcBef>
                <a:spcPts val="0"/>
              </a:spcBef>
              <a:buNone/>
            </a:pPr>
            <a:r>
              <a:rPr lang="en"/>
              <a:t>Speech Recognition is Hard.</a:t>
            </a:r>
          </a:p>
        </p:txBody>
      </p:sp>
      <p:sp>
        <p:nvSpPr>
          <p:cNvPr id="205" name="Shape 205"/>
          <p:cNvSpPr txBox="1"/>
          <p:nvPr/>
        </p:nvSpPr>
        <p:spPr>
          <a:xfrm>
            <a:off x="547975" y="2308300"/>
            <a:ext cx="4554900" cy="30840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2400">
                <a:solidFill>
                  <a:schemeClr val="dk1"/>
                </a:solidFill>
                <a:latin typeface="Open Sans"/>
                <a:ea typeface="Open Sans"/>
                <a:cs typeface="Open Sans"/>
                <a:sym typeface="Open Sans"/>
              </a:rPr>
              <a:t>You said:  </a:t>
            </a:r>
            <a:r>
              <a:rPr i="1" lang="en" sz="2400">
                <a:solidFill>
                  <a:srgbClr val="5EA5E5"/>
                </a:solidFill>
                <a:latin typeface="Open Sans"/>
                <a:ea typeface="Open Sans"/>
                <a:cs typeface="Open Sans"/>
                <a:sym typeface="Open Sans"/>
              </a:rPr>
              <a:t>fȯr   tē   tīmz.  </a:t>
            </a:r>
            <a:r>
              <a:rPr lang="en" sz="2400">
                <a:solidFill>
                  <a:schemeClr val="dk1"/>
                </a:solidFill>
                <a:latin typeface="Open Sans"/>
                <a:ea typeface="Open Sans"/>
                <a:cs typeface="Open Sans"/>
                <a:sym typeface="Open Sans"/>
              </a:rPr>
              <a:t>But, what did you mean?</a:t>
            </a:r>
          </a:p>
          <a:p>
            <a:pPr lvl="0" rtl="0">
              <a:lnSpc>
                <a:spcPct val="115000"/>
              </a:lnSpc>
              <a:spcBef>
                <a:spcPts val="0"/>
              </a:spcBef>
              <a:buNone/>
            </a:pPr>
            <a:r>
              <a:t/>
            </a:r>
            <a:endParaRPr sz="2400">
              <a:solidFill>
                <a:schemeClr val="dk1"/>
              </a:solidFill>
              <a:latin typeface="Open Sans"/>
              <a:ea typeface="Open Sans"/>
              <a:cs typeface="Open Sans"/>
              <a:sym typeface="Open Sans"/>
            </a:endParaRPr>
          </a:p>
          <a:p>
            <a:pPr indent="-381000" lvl="0" marL="914400" rtl="0">
              <a:lnSpc>
                <a:spcPct val="115000"/>
              </a:lnSpc>
              <a:spcBef>
                <a:spcPts val="0"/>
              </a:spcBef>
              <a:buClr>
                <a:schemeClr val="dk1"/>
              </a:buClr>
              <a:buSzPct val="100000"/>
              <a:buAutoNum type="arabicPeriod"/>
            </a:pPr>
            <a:r>
              <a:rPr lang="en" sz="2400">
                <a:solidFill>
                  <a:schemeClr val="dk1"/>
                </a:solidFill>
                <a:latin typeface="Open Sans"/>
                <a:ea typeface="Open Sans"/>
                <a:cs typeface="Open Sans"/>
                <a:sym typeface="Open Sans"/>
              </a:rPr>
              <a:t>Forty</a:t>
            </a:r>
            <a:r>
              <a:rPr lang="en" sz="2400">
                <a:solidFill>
                  <a:schemeClr val="dk1"/>
                </a:solidFill>
                <a:latin typeface="Open Sans"/>
                <a:ea typeface="Open Sans"/>
                <a:cs typeface="Open Sans"/>
                <a:sym typeface="Open Sans"/>
              </a:rPr>
              <a:t> Times?</a:t>
            </a:r>
          </a:p>
          <a:p>
            <a:pPr indent="-381000" lvl="0" marL="914400" rtl="0">
              <a:lnSpc>
                <a:spcPct val="115000"/>
              </a:lnSpc>
              <a:spcBef>
                <a:spcPts val="0"/>
              </a:spcBef>
              <a:buClr>
                <a:schemeClr val="dk1"/>
              </a:buClr>
              <a:buSzPct val="100000"/>
              <a:buFont typeface="Open Sans"/>
              <a:buAutoNum type="arabicPeriod"/>
            </a:pPr>
            <a:r>
              <a:rPr lang="en" sz="2400">
                <a:solidFill>
                  <a:schemeClr val="dk1"/>
                </a:solidFill>
                <a:latin typeface="Open Sans"/>
                <a:ea typeface="Open Sans"/>
                <a:cs typeface="Open Sans"/>
                <a:sym typeface="Open Sans"/>
              </a:rPr>
              <a:t>For Tea Times?</a:t>
            </a:r>
          </a:p>
          <a:p>
            <a:pPr indent="-381000" lvl="0" marL="914400" rtl="0">
              <a:lnSpc>
                <a:spcPct val="115000"/>
              </a:lnSpc>
              <a:spcBef>
                <a:spcPts val="0"/>
              </a:spcBef>
              <a:buClr>
                <a:schemeClr val="dk1"/>
              </a:buClr>
              <a:buSzPct val="100000"/>
              <a:buFont typeface="Open Sans"/>
              <a:buAutoNum type="arabicPeriod"/>
            </a:pPr>
            <a:r>
              <a:rPr lang="en" sz="2400">
                <a:solidFill>
                  <a:schemeClr val="dk1"/>
                </a:solidFill>
                <a:latin typeface="Open Sans"/>
                <a:ea typeface="Open Sans"/>
                <a:cs typeface="Open Sans"/>
                <a:sym typeface="Open Sans"/>
              </a:rPr>
              <a:t>For Tee Times?</a:t>
            </a:r>
          </a:p>
          <a:p>
            <a:pPr indent="-381000" lvl="0" marL="914400" rtl="0">
              <a:lnSpc>
                <a:spcPct val="115000"/>
              </a:lnSpc>
              <a:spcBef>
                <a:spcPts val="0"/>
              </a:spcBef>
              <a:buClr>
                <a:schemeClr val="dk1"/>
              </a:buClr>
              <a:buSzPct val="100000"/>
              <a:buFont typeface="Open Sans"/>
              <a:buAutoNum type="arabicPeriod"/>
            </a:pPr>
            <a:r>
              <a:rPr lang="en" sz="2400">
                <a:solidFill>
                  <a:schemeClr val="dk1"/>
                </a:solidFill>
                <a:latin typeface="Open Sans"/>
                <a:ea typeface="Open Sans"/>
                <a:cs typeface="Open Sans"/>
                <a:sym typeface="Open Sans"/>
              </a:rPr>
              <a:t>Four Tee Times?</a:t>
            </a:r>
          </a:p>
        </p:txBody>
      </p:sp>
      <p:pic>
        <p:nvPicPr>
          <p:cNvPr id="206" name="Shape 206"/>
          <p:cNvPicPr preferRelativeResize="0"/>
          <p:nvPr/>
        </p:nvPicPr>
        <p:blipFill>
          <a:blip r:embed="rId3">
            <a:alphaModFix/>
          </a:blip>
          <a:stretch>
            <a:fillRect/>
          </a:stretch>
        </p:blipFill>
        <p:spPr>
          <a:xfrm>
            <a:off x="5238500" y="2417275"/>
            <a:ext cx="2975025" cy="2975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 name="Shape 52"/>
        <p:cNvGrpSpPr/>
        <p:nvPr/>
      </p:nvGrpSpPr>
      <p:grpSpPr>
        <a:xfrm>
          <a:off x="0" y="0"/>
          <a:ext cx="0" cy="0"/>
          <a:chOff x="0" y="0"/>
          <a:chExt cx="0" cy="0"/>
        </a:xfrm>
      </p:grpSpPr>
      <p:pic>
        <p:nvPicPr>
          <p:cNvPr id="53" name="Shape 53"/>
          <p:cNvPicPr preferRelativeResize="0"/>
          <p:nvPr/>
        </p:nvPicPr>
        <p:blipFill>
          <a:blip r:embed="rId3">
            <a:alphaModFix/>
          </a:blip>
          <a:stretch>
            <a:fillRect/>
          </a:stretch>
        </p:blipFill>
        <p:spPr>
          <a:xfrm>
            <a:off x="152399" y="91875"/>
            <a:ext cx="1615275" cy="345675"/>
          </a:xfrm>
          <a:prstGeom prst="rect">
            <a:avLst/>
          </a:prstGeom>
          <a:noFill/>
          <a:ln>
            <a:noFill/>
          </a:ln>
        </p:spPr>
      </p:pic>
      <p:sp>
        <p:nvSpPr>
          <p:cNvPr id="54" name="Shape 54"/>
          <p:cNvSpPr txBox="1"/>
          <p:nvPr/>
        </p:nvSpPr>
        <p:spPr>
          <a:xfrm>
            <a:off x="8354450" y="6524500"/>
            <a:ext cx="675600" cy="256500"/>
          </a:xfrm>
          <a:prstGeom prst="rect">
            <a:avLst/>
          </a:prstGeom>
          <a:noFill/>
          <a:ln>
            <a:noFill/>
          </a:ln>
        </p:spPr>
        <p:txBody>
          <a:bodyPr anchorCtr="0" anchor="t" bIns="91425" lIns="91425" rIns="91425" wrap="square" tIns="91425">
            <a:noAutofit/>
          </a:bodyPr>
          <a:lstStyle/>
          <a:p>
            <a:pPr lvl="0" algn="r">
              <a:spcBef>
                <a:spcPts val="0"/>
              </a:spcBef>
              <a:buNone/>
            </a:pPr>
            <a:r>
              <a:rPr lang="en" sz="1000">
                <a:solidFill>
                  <a:schemeClr val="lt1"/>
                </a:solidFill>
                <a:latin typeface="Open Sans"/>
                <a:ea typeface="Open Sans"/>
                <a:cs typeface="Open Sans"/>
                <a:sym typeface="Open Sans"/>
              </a:rPr>
              <a:t>v.0.0.2</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Shape 211"/>
          <p:cNvPicPr preferRelativeResize="0"/>
          <p:nvPr/>
        </p:nvPicPr>
        <p:blipFill rotWithShape="1">
          <a:blip r:embed="rId3">
            <a:alphaModFix/>
          </a:blip>
          <a:srcRect b="21795" l="0" r="0" t="0"/>
          <a:stretch/>
        </p:blipFill>
        <p:spPr>
          <a:xfrm>
            <a:off x="220825" y="3208750"/>
            <a:ext cx="8477250" cy="3516024"/>
          </a:xfrm>
          <a:prstGeom prst="rect">
            <a:avLst/>
          </a:prstGeom>
          <a:noFill/>
          <a:ln>
            <a:noFill/>
          </a:ln>
        </p:spPr>
      </p:pic>
      <p:sp>
        <p:nvSpPr>
          <p:cNvPr id="212" name="Shape 212"/>
          <p:cNvSpPr txBox="1"/>
          <p:nvPr/>
        </p:nvSpPr>
        <p:spPr>
          <a:xfrm>
            <a:off x="317675" y="3466076"/>
            <a:ext cx="7704600" cy="30612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latin typeface="Consolas"/>
                <a:ea typeface="Consolas"/>
                <a:cs typeface="Consolas"/>
                <a:sym typeface="Consolas"/>
              </a:rPr>
              <a:t>01</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a fact</a:t>
            </a:r>
          </a:p>
          <a:p>
            <a:pPr lvl="0" rtl="0">
              <a:spcBef>
                <a:spcPts val="0"/>
              </a:spcBef>
              <a:buNone/>
            </a:pPr>
            <a:r>
              <a:rPr lang="en">
                <a:solidFill>
                  <a:srgbClr val="F1C232"/>
                </a:solidFill>
                <a:latin typeface="Consolas"/>
                <a:ea typeface="Consolas"/>
                <a:cs typeface="Consolas"/>
                <a:sym typeface="Consolas"/>
              </a:rPr>
              <a:t>02</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a Major League Hacking fact</a:t>
            </a:r>
          </a:p>
          <a:p>
            <a:pPr lvl="0" rtl="0">
              <a:spcBef>
                <a:spcPts val="0"/>
              </a:spcBef>
              <a:buNone/>
            </a:pPr>
            <a:r>
              <a:rPr lang="en">
                <a:solidFill>
                  <a:srgbClr val="F1C232"/>
                </a:solidFill>
                <a:latin typeface="Consolas"/>
                <a:ea typeface="Consolas"/>
                <a:cs typeface="Consolas"/>
                <a:sym typeface="Consolas"/>
              </a:rPr>
              <a:t>03</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tell me a fact</a:t>
            </a:r>
          </a:p>
          <a:p>
            <a:pPr lvl="0" rtl="0">
              <a:spcBef>
                <a:spcPts val="0"/>
              </a:spcBef>
              <a:buNone/>
            </a:pPr>
            <a:r>
              <a:rPr lang="en">
                <a:solidFill>
                  <a:srgbClr val="F1C232"/>
                </a:solidFill>
                <a:latin typeface="Consolas"/>
                <a:ea typeface="Consolas"/>
                <a:cs typeface="Consolas"/>
                <a:sym typeface="Consolas"/>
              </a:rPr>
              <a:t>04</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tell me a Major League Hacking fact</a:t>
            </a:r>
          </a:p>
          <a:p>
            <a:pPr lvl="0" rtl="0">
              <a:spcBef>
                <a:spcPts val="0"/>
              </a:spcBef>
              <a:buNone/>
            </a:pPr>
            <a:r>
              <a:rPr lang="en">
                <a:solidFill>
                  <a:srgbClr val="F1C232"/>
                </a:solidFill>
                <a:latin typeface="Consolas"/>
                <a:ea typeface="Consolas"/>
                <a:cs typeface="Consolas"/>
                <a:sym typeface="Consolas"/>
              </a:rPr>
              <a:t>05</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give me a fact</a:t>
            </a:r>
          </a:p>
          <a:p>
            <a:pPr lvl="0" rtl="0">
              <a:spcBef>
                <a:spcPts val="0"/>
              </a:spcBef>
              <a:buNone/>
            </a:pPr>
            <a:r>
              <a:rPr lang="en">
                <a:solidFill>
                  <a:srgbClr val="F1C232"/>
                </a:solidFill>
                <a:latin typeface="Consolas"/>
                <a:ea typeface="Consolas"/>
                <a:cs typeface="Consolas"/>
                <a:sym typeface="Consolas"/>
              </a:rPr>
              <a:t>06</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give me a Major League Hacking fact</a:t>
            </a:r>
          </a:p>
          <a:p>
            <a:pPr lvl="0" rtl="0">
              <a:spcBef>
                <a:spcPts val="0"/>
              </a:spcBef>
              <a:buNone/>
            </a:pPr>
            <a:r>
              <a:rPr lang="en">
                <a:solidFill>
                  <a:srgbClr val="F1C232"/>
                </a:solidFill>
                <a:latin typeface="Consolas"/>
                <a:ea typeface="Consolas"/>
                <a:cs typeface="Consolas"/>
                <a:sym typeface="Consolas"/>
              </a:rPr>
              <a:t>07</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tell me trivia</a:t>
            </a:r>
          </a:p>
          <a:p>
            <a:pPr lvl="0" rtl="0">
              <a:spcBef>
                <a:spcPts val="0"/>
              </a:spcBef>
              <a:buNone/>
            </a:pPr>
            <a:r>
              <a:rPr lang="en">
                <a:solidFill>
                  <a:srgbClr val="F1C232"/>
                </a:solidFill>
                <a:latin typeface="Consolas"/>
                <a:ea typeface="Consolas"/>
                <a:cs typeface="Consolas"/>
                <a:sym typeface="Consolas"/>
              </a:rPr>
              <a:t>08</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tell me a Major League Hacking trivia</a:t>
            </a:r>
          </a:p>
          <a:p>
            <a:pPr lvl="0" rtl="0">
              <a:spcBef>
                <a:spcPts val="0"/>
              </a:spcBef>
              <a:buNone/>
            </a:pPr>
            <a:r>
              <a:rPr lang="en">
                <a:solidFill>
                  <a:srgbClr val="F1C232"/>
                </a:solidFill>
                <a:latin typeface="Consolas"/>
                <a:ea typeface="Consolas"/>
                <a:cs typeface="Consolas"/>
                <a:sym typeface="Consolas"/>
              </a:rPr>
              <a:t>09</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give me trivia</a:t>
            </a:r>
          </a:p>
          <a:p>
            <a:pPr lvl="0" rtl="0">
              <a:spcBef>
                <a:spcPts val="0"/>
              </a:spcBef>
              <a:buNone/>
            </a:pPr>
            <a:r>
              <a:rPr lang="en">
                <a:solidFill>
                  <a:srgbClr val="F1C232"/>
                </a:solidFill>
                <a:latin typeface="Consolas"/>
                <a:ea typeface="Consolas"/>
                <a:cs typeface="Consolas"/>
                <a:sym typeface="Consolas"/>
              </a:rPr>
              <a:t>10</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give me a Major League Hacking trivia</a:t>
            </a:r>
          </a:p>
          <a:p>
            <a:pPr lvl="0" rtl="0">
              <a:spcBef>
                <a:spcPts val="0"/>
              </a:spcBef>
              <a:buNone/>
            </a:pPr>
            <a:r>
              <a:rPr lang="en">
                <a:solidFill>
                  <a:srgbClr val="F1C232"/>
                </a:solidFill>
                <a:latin typeface="Consolas"/>
                <a:ea typeface="Consolas"/>
                <a:cs typeface="Consolas"/>
                <a:sym typeface="Consolas"/>
              </a:rPr>
              <a:t>11</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give me some information</a:t>
            </a:r>
          </a:p>
          <a:p>
            <a:pPr lvl="0" rtl="0">
              <a:spcBef>
                <a:spcPts val="0"/>
              </a:spcBef>
              <a:buNone/>
            </a:pPr>
            <a:r>
              <a:rPr lang="en">
                <a:solidFill>
                  <a:srgbClr val="F1C232"/>
                </a:solidFill>
                <a:latin typeface="Consolas"/>
                <a:ea typeface="Consolas"/>
                <a:cs typeface="Consolas"/>
                <a:sym typeface="Consolas"/>
              </a:rPr>
              <a:t>12</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give me some Major League Hacking information</a:t>
            </a:r>
          </a:p>
          <a:p>
            <a:pPr lvl="0" rtl="0">
              <a:spcBef>
                <a:spcPts val="0"/>
              </a:spcBef>
              <a:buNone/>
            </a:pPr>
            <a:r>
              <a:rPr lang="en">
                <a:solidFill>
                  <a:srgbClr val="F1C232"/>
                </a:solidFill>
                <a:latin typeface="Consolas"/>
                <a:ea typeface="Consolas"/>
                <a:cs typeface="Consolas"/>
                <a:sym typeface="Consolas"/>
              </a:rPr>
              <a:t>13</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tell me something</a:t>
            </a:r>
          </a:p>
          <a:p>
            <a:pPr lvl="0" rtl="0">
              <a:spcBef>
                <a:spcPts val="0"/>
              </a:spcBef>
              <a:buNone/>
            </a:pPr>
            <a:r>
              <a:rPr lang="en">
                <a:solidFill>
                  <a:srgbClr val="F1C232"/>
                </a:solidFill>
                <a:latin typeface="Consolas"/>
                <a:ea typeface="Consolas"/>
                <a:cs typeface="Consolas"/>
                <a:sym typeface="Consolas"/>
              </a:rPr>
              <a:t>14</a:t>
            </a:r>
            <a:r>
              <a:rPr lang="en">
                <a:solidFill>
                  <a:schemeClr val="lt1"/>
                </a:solidFill>
                <a:latin typeface="Consolas"/>
                <a:ea typeface="Consolas"/>
                <a:cs typeface="Consolas"/>
                <a:sym typeface="Consolas"/>
              </a:rPr>
              <a:t>  </a:t>
            </a:r>
            <a:r>
              <a:rPr lang="en" u="sng">
                <a:solidFill>
                  <a:schemeClr val="lt1"/>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give me something</a:t>
            </a:r>
          </a:p>
          <a:p>
            <a:pPr lvl="0" rtl="0">
              <a:spcBef>
                <a:spcPts val="0"/>
              </a:spcBef>
              <a:buNone/>
            </a:pPr>
            <a:r>
              <a:t/>
            </a:r>
            <a:endParaRPr>
              <a:solidFill>
                <a:schemeClr val="lt1"/>
              </a:solidFill>
              <a:latin typeface="Consolas"/>
              <a:ea typeface="Consolas"/>
              <a:cs typeface="Consolas"/>
              <a:sym typeface="Consolas"/>
            </a:endParaRPr>
          </a:p>
          <a:p>
            <a:pPr lvl="0" rtl="0">
              <a:spcBef>
                <a:spcPts val="0"/>
              </a:spcBef>
              <a:buNone/>
            </a:pPr>
            <a:r>
              <a:t/>
            </a:r>
            <a:endParaRPr>
              <a:solidFill>
                <a:schemeClr val="lt1"/>
              </a:solidFill>
              <a:latin typeface="Consolas"/>
              <a:ea typeface="Consolas"/>
              <a:cs typeface="Consolas"/>
              <a:sym typeface="Consolas"/>
            </a:endParaRPr>
          </a:p>
          <a:p>
            <a:pPr lvl="0" rtl="0">
              <a:spcBef>
                <a:spcPts val="0"/>
              </a:spcBef>
              <a:buNone/>
            </a:pPr>
            <a:r>
              <a:t/>
            </a:r>
            <a:endParaRPr>
              <a:solidFill>
                <a:srgbClr val="F1C232"/>
              </a:solidFill>
              <a:latin typeface="Consolas"/>
              <a:ea typeface="Consolas"/>
              <a:cs typeface="Consolas"/>
              <a:sym typeface="Consolas"/>
            </a:endParaRPr>
          </a:p>
        </p:txBody>
      </p:sp>
      <p:sp>
        <p:nvSpPr>
          <p:cNvPr id="213" name="Shape 213"/>
          <p:cNvSpPr txBox="1"/>
          <p:nvPr>
            <p:ph type="title"/>
          </p:nvPr>
        </p:nvSpPr>
        <p:spPr>
          <a:xfrm>
            <a:off x="391800" y="550625"/>
            <a:ext cx="8360400" cy="1145100"/>
          </a:xfrm>
          <a:prstGeom prst="rect">
            <a:avLst/>
          </a:prstGeom>
        </p:spPr>
        <p:txBody>
          <a:bodyPr anchorCtr="0" anchor="ctr" bIns="91425" lIns="91425" rIns="91425" wrap="square" tIns="91425">
            <a:noAutofit/>
          </a:bodyPr>
          <a:lstStyle/>
          <a:p>
            <a:pPr lvl="0">
              <a:spcBef>
                <a:spcPts val="0"/>
              </a:spcBef>
              <a:buNone/>
            </a:pPr>
            <a:r>
              <a:rPr lang="en" sz="3200"/>
              <a:t>Alexa uses Sample Utterances </a:t>
            </a:r>
          </a:p>
          <a:p>
            <a:pPr lvl="0" rtl="0">
              <a:spcBef>
                <a:spcPts val="0"/>
              </a:spcBef>
              <a:buNone/>
            </a:pPr>
            <a:r>
              <a:rPr lang="en" sz="3200"/>
              <a:t>for Training.</a:t>
            </a:r>
          </a:p>
        </p:txBody>
      </p:sp>
      <p:sp>
        <p:nvSpPr>
          <p:cNvPr id="214" name="Shape 214"/>
          <p:cNvSpPr txBox="1"/>
          <p:nvPr/>
        </p:nvSpPr>
        <p:spPr>
          <a:xfrm>
            <a:off x="841500" y="1879272"/>
            <a:ext cx="7461000" cy="10059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lang="en" sz="2400">
                <a:solidFill>
                  <a:schemeClr val="dk1"/>
                </a:solidFill>
                <a:latin typeface="Open Sans"/>
                <a:ea typeface="Open Sans"/>
                <a:cs typeface="Open Sans"/>
                <a:sym typeface="Open Sans"/>
              </a:rPr>
              <a:t>In order to </a:t>
            </a:r>
            <a:r>
              <a:rPr b="1" lang="en" sz="2400">
                <a:solidFill>
                  <a:schemeClr val="dk1"/>
                </a:solidFill>
                <a:latin typeface="Open Sans"/>
                <a:ea typeface="Open Sans"/>
                <a:cs typeface="Open Sans"/>
                <a:sym typeface="Open Sans"/>
              </a:rPr>
              <a:t>map user input</a:t>
            </a:r>
            <a:r>
              <a:rPr lang="en" sz="2400">
                <a:solidFill>
                  <a:schemeClr val="dk1"/>
                </a:solidFill>
                <a:latin typeface="Open Sans"/>
                <a:ea typeface="Open Sans"/>
                <a:cs typeface="Open Sans"/>
                <a:sym typeface="Open Sans"/>
              </a:rPr>
              <a:t> to a behavior, we provide </a:t>
            </a:r>
            <a:r>
              <a:rPr b="1" lang="en" sz="2400">
                <a:solidFill>
                  <a:schemeClr val="dk1"/>
                </a:solidFill>
                <a:latin typeface="Open Sans"/>
                <a:ea typeface="Open Sans"/>
                <a:cs typeface="Open Sans"/>
                <a:sym typeface="Open Sans"/>
              </a:rPr>
              <a:t>training data</a:t>
            </a:r>
            <a:r>
              <a:rPr lang="en" sz="2400">
                <a:solidFill>
                  <a:schemeClr val="dk1"/>
                </a:solidFill>
                <a:latin typeface="Open Sans"/>
                <a:ea typeface="Open Sans"/>
                <a:cs typeface="Open Sans"/>
                <a:sym typeface="Open Sans"/>
              </a:rPr>
              <a:t>, for each intent. </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391800" y="550625"/>
            <a:ext cx="8360400" cy="1145100"/>
          </a:xfrm>
          <a:prstGeom prst="rect">
            <a:avLst/>
          </a:prstGeom>
        </p:spPr>
        <p:txBody>
          <a:bodyPr anchorCtr="0" anchor="ctr" bIns="91425" lIns="91425" rIns="91425" wrap="square" tIns="91425">
            <a:noAutofit/>
          </a:bodyPr>
          <a:lstStyle/>
          <a:p>
            <a:pPr lvl="0" rtl="0">
              <a:spcBef>
                <a:spcPts val="0"/>
              </a:spcBef>
              <a:buNone/>
            </a:pPr>
            <a:r>
              <a:rPr lang="en" sz="3200"/>
              <a:t>Alexa Maps Speech Input to Intents.</a:t>
            </a:r>
          </a:p>
        </p:txBody>
      </p:sp>
      <p:sp>
        <p:nvSpPr>
          <p:cNvPr id="220" name="Shape 220"/>
          <p:cNvSpPr txBox="1"/>
          <p:nvPr/>
        </p:nvSpPr>
        <p:spPr>
          <a:xfrm>
            <a:off x="841500" y="1695722"/>
            <a:ext cx="7461000" cy="10059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lang="en" sz="2400">
                <a:solidFill>
                  <a:schemeClr val="dk1"/>
                </a:solidFill>
                <a:latin typeface="Open Sans"/>
                <a:ea typeface="Open Sans"/>
                <a:cs typeface="Open Sans"/>
                <a:sym typeface="Open Sans"/>
              </a:rPr>
              <a:t>Once Alexa figures out what Intent you wanted, you can easily map that back to code.</a:t>
            </a:r>
          </a:p>
        </p:txBody>
      </p:sp>
      <p:pic>
        <p:nvPicPr>
          <p:cNvPr id="221" name="Shape 221"/>
          <p:cNvPicPr preferRelativeResize="0"/>
          <p:nvPr/>
        </p:nvPicPr>
        <p:blipFill rotWithShape="1">
          <a:blip r:embed="rId3">
            <a:alphaModFix/>
          </a:blip>
          <a:srcRect b="46311" l="0" r="0" t="0"/>
          <a:stretch/>
        </p:blipFill>
        <p:spPr>
          <a:xfrm>
            <a:off x="274950" y="3013369"/>
            <a:ext cx="8477250" cy="2418849"/>
          </a:xfrm>
          <a:prstGeom prst="rect">
            <a:avLst/>
          </a:prstGeom>
          <a:noFill/>
          <a:ln>
            <a:noFill/>
          </a:ln>
        </p:spPr>
      </p:pic>
      <p:sp>
        <p:nvSpPr>
          <p:cNvPr id="222" name="Shape 222"/>
          <p:cNvSpPr txBox="1"/>
          <p:nvPr/>
        </p:nvSpPr>
        <p:spPr>
          <a:xfrm>
            <a:off x="411650" y="3335596"/>
            <a:ext cx="7704600" cy="1898400"/>
          </a:xfrm>
          <a:prstGeom prst="rect">
            <a:avLst/>
          </a:prstGeom>
          <a:noFill/>
          <a:ln>
            <a:noFill/>
          </a:ln>
        </p:spPr>
        <p:txBody>
          <a:bodyPr anchorCtr="0" anchor="t" bIns="91425" lIns="91425" rIns="91425" wrap="square" tIns="91425">
            <a:noAutofit/>
          </a:bodyPr>
          <a:lstStyle/>
          <a:p>
            <a:pPr lvl="0" rtl="0">
              <a:spcBef>
                <a:spcPts val="0"/>
              </a:spcBef>
              <a:buNone/>
            </a:pPr>
            <a:r>
              <a:rPr lang="en">
                <a:solidFill>
                  <a:srgbClr val="F1C232"/>
                </a:solidFill>
                <a:latin typeface="Consolas"/>
                <a:ea typeface="Consolas"/>
                <a:cs typeface="Consolas"/>
                <a:sym typeface="Consolas"/>
              </a:rPr>
              <a:t>01</a:t>
            </a:r>
            <a:r>
              <a:rPr lang="en">
                <a:solidFill>
                  <a:schemeClr val="lt1"/>
                </a:solidFill>
                <a:latin typeface="Consolas"/>
                <a:ea typeface="Consolas"/>
                <a:cs typeface="Consolas"/>
                <a:sym typeface="Consolas"/>
              </a:rPr>
              <a:t>  {</a:t>
            </a:r>
          </a:p>
          <a:p>
            <a:pPr lvl="0" rtl="0">
              <a:spcBef>
                <a:spcPts val="0"/>
              </a:spcBef>
              <a:buNone/>
            </a:pPr>
            <a:r>
              <a:rPr lang="en">
                <a:solidFill>
                  <a:srgbClr val="F1C232"/>
                </a:solidFill>
                <a:latin typeface="Consolas"/>
                <a:ea typeface="Consolas"/>
                <a:cs typeface="Consolas"/>
                <a:sym typeface="Consolas"/>
              </a:rPr>
              <a:t>02</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"intents"</a:t>
            </a:r>
            <a:r>
              <a:rPr lang="en">
                <a:solidFill>
                  <a:schemeClr val="lt1"/>
                </a:solidFill>
                <a:latin typeface="Consolas"/>
                <a:ea typeface="Consolas"/>
                <a:cs typeface="Consolas"/>
                <a:sym typeface="Consolas"/>
              </a:rPr>
              <a:t>: [</a:t>
            </a:r>
          </a:p>
          <a:p>
            <a:pPr lvl="0" rtl="0">
              <a:spcBef>
                <a:spcPts val="0"/>
              </a:spcBef>
              <a:buNone/>
            </a:pPr>
            <a:r>
              <a:rPr lang="en">
                <a:solidFill>
                  <a:srgbClr val="F1C232"/>
                </a:solidFill>
                <a:latin typeface="Consolas"/>
                <a:ea typeface="Consolas"/>
                <a:cs typeface="Consolas"/>
                <a:sym typeface="Consolas"/>
              </a:rPr>
              <a:t>03</a:t>
            </a:r>
            <a:r>
              <a:rPr lang="en">
                <a:solidFill>
                  <a:schemeClr val="lt1"/>
                </a:solidFill>
                <a:latin typeface="Consolas"/>
                <a:ea typeface="Consolas"/>
                <a:cs typeface="Consolas"/>
                <a:sym typeface="Consolas"/>
              </a:rPr>
              <a:t>      { </a:t>
            </a:r>
            <a:r>
              <a:rPr lang="en">
                <a:solidFill>
                  <a:srgbClr val="B6D7A8"/>
                </a:solidFill>
                <a:latin typeface="Consolas"/>
                <a:ea typeface="Consolas"/>
                <a:cs typeface="Consolas"/>
                <a:sym typeface="Consolas"/>
              </a:rPr>
              <a:t>"intent"</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a:t>
            </a:r>
          </a:p>
          <a:p>
            <a:pPr lvl="0" rtl="0">
              <a:spcBef>
                <a:spcPts val="0"/>
              </a:spcBef>
              <a:buNone/>
            </a:pPr>
            <a:r>
              <a:rPr lang="en">
                <a:solidFill>
                  <a:srgbClr val="F1C232"/>
                </a:solidFill>
                <a:latin typeface="Consolas"/>
                <a:ea typeface="Consolas"/>
                <a:cs typeface="Consolas"/>
                <a:sym typeface="Consolas"/>
              </a:rPr>
              <a:t>04</a:t>
            </a:r>
            <a:r>
              <a:rPr lang="en">
                <a:solidFill>
                  <a:schemeClr val="lt1"/>
                </a:solidFill>
                <a:latin typeface="Consolas"/>
                <a:ea typeface="Consolas"/>
                <a:cs typeface="Consolas"/>
                <a:sym typeface="Consolas"/>
              </a:rPr>
              <a:t>      { </a:t>
            </a:r>
            <a:r>
              <a:rPr lang="en">
                <a:solidFill>
                  <a:srgbClr val="B6D7A8"/>
                </a:solidFill>
                <a:latin typeface="Consolas"/>
                <a:ea typeface="Consolas"/>
                <a:cs typeface="Consolas"/>
                <a:sym typeface="Consolas"/>
              </a:rPr>
              <a:t>"intent"</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"AMAZON.HelpIntent"</a:t>
            </a:r>
            <a:r>
              <a:rPr lang="en">
                <a:solidFill>
                  <a:schemeClr val="lt1"/>
                </a:solidFill>
                <a:latin typeface="Consolas"/>
                <a:ea typeface="Consolas"/>
                <a:cs typeface="Consolas"/>
                <a:sym typeface="Consolas"/>
              </a:rPr>
              <a:t> },</a:t>
            </a:r>
          </a:p>
          <a:p>
            <a:pPr lvl="0" rtl="0">
              <a:spcBef>
                <a:spcPts val="0"/>
              </a:spcBef>
              <a:buNone/>
            </a:pPr>
            <a:r>
              <a:rPr lang="en">
                <a:solidFill>
                  <a:srgbClr val="F1C232"/>
                </a:solidFill>
                <a:latin typeface="Consolas"/>
                <a:ea typeface="Consolas"/>
                <a:cs typeface="Consolas"/>
                <a:sym typeface="Consolas"/>
              </a:rPr>
              <a:t>05</a:t>
            </a:r>
            <a:r>
              <a:rPr lang="en">
                <a:solidFill>
                  <a:schemeClr val="lt1"/>
                </a:solidFill>
                <a:latin typeface="Consolas"/>
                <a:ea typeface="Consolas"/>
                <a:cs typeface="Consolas"/>
                <a:sym typeface="Consolas"/>
              </a:rPr>
              <a:t>      { </a:t>
            </a:r>
            <a:r>
              <a:rPr lang="en">
                <a:solidFill>
                  <a:srgbClr val="B6D7A8"/>
                </a:solidFill>
                <a:latin typeface="Consolas"/>
                <a:ea typeface="Consolas"/>
                <a:cs typeface="Consolas"/>
                <a:sym typeface="Consolas"/>
              </a:rPr>
              <a:t>"intent"</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"AMAZON.StopIntent"</a:t>
            </a:r>
            <a:r>
              <a:rPr lang="en">
                <a:solidFill>
                  <a:schemeClr val="lt1"/>
                </a:solidFill>
                <a:latin typeface="Consolas"/>
                <a:ea typeface="Consolas"/>
                <a:cs typeface="Consolas"/>
                <a:sym typeface="Consolas"/>
              </a:rPr>
              <a:t> },</a:t>
            </a:r>
          </a:p>
          <a:p>
            <a:pPr lvl="0" rtl="0">
              <a:spcBef>
                <a:spcPts val="0"/>
              </a:spcBef>
              <a:buNone/>
            </a:pPr>
            <a:r>
              <a:rPr lang="en">
                <a:solidFill>
                  <a:srgbClr val="F1C232"/>
                </a:solidFill>
                <a:latin typeface="Consolas"/>
                <a:ea typeface="Consolas"/>
                <a:cs typeface="Consolas"/>
                <a:sym typeface="Consolas"/>
              </a:rPr>
              <a:t>06</a:t>
            </a:r>
            <a:r>
              <a:rPr lang="en">
                <a:solidFill>
                  <a:schemeClr val="lt1"/>
                </a:solidFill>
                <a:latin typeface="Consolas"/>
                <a:ea typeface="Consolas"/>
                <a:cs typeface="Consolas"/>
                <a:sym typeface="Consolas"/>
              </a:rPr>
              <a:t>      { </a:t>
            </a:r>
            <a:r>
              <a:rPr lang="en">
                <a:solidFill>
                  <a:srgbClr val="B6D7A8"/>
                </a:solidFill>
                <a:latin typeface="Consolas"/>
                <a:ea typeface="Consolas"/>
                <a:cs typeface="Consolas"/>
                <a:sym typeface="Consolas"/>
              </a:rPr>
              <a:t>"intent"</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"AMAZON.CancelIntent"</a:t>
            </a:r>
            <a:r>
              <a:rPr lang="en">
                <a:solidFill>
                  <a:schemeClr val="lt1"/>
                </a:solidFill>
                <a:latin typeface="Consolas"/>
                <a:ea typeface="Consolas"/>
                <a:cs typeface="Consolas"/>
                <a:sym typeface="Consolas"/>
              </a:rPr>
              <a:t> }</a:t>
            </a:r>
          </a:p>
          <a:p>
            <a:pPr lvl="0" rtl="0">
              <a:spcBef>
                <a:spcPts val="0"/>
              </a:spcBef>
              <a:buNone/>
            </a:pPr>
            <a:r>
              <a:rPr lang="en">
                <a:solidFill>
                  <a:srgbClr val="F1C232"/>
                </a:solidFill>
                <a:latin typeface="Consolas"/>
                <a:ea typeface="Consolas"/>
                <a:cs typeface="Consolas"/>
                <a:sym typeface="Consolas"/>
              </a:rPr>
              <a:t>07</a:t>
            </a:r>
            <a:r>
              <a:rPr lang="en">
                <a:solidFill>
                  <a:schemeClr val="lt1"/>
                </a:solidFill>
                <a:latin typeface="Consolas"/>
                <a:ea typeface="Consolas"/>
                <a:cs typeface="Consolas"/>
                <a:sym typeface="Consolas"/>
              </a:rPr>
              <a:t>    ]</a:t>
            </a:r>
          </a:p>
          <a:p>
            <a:pPr lvl="0" rtl="0">
              <a:spcBef>
                <a:spcPts val="0"/>
              </a:spcBef>
              <a:buNone/>
            </a:pPr>
            <a:r>
              <a:rPr lang="en">
                <a:solidFill>
                  <a:srgbClr val="F1C232"/>
                </a:solidFill>
                <a:latin typeface="Consolas"/>
                <a:ea typeface="Consolas"/>
                <a:cs typeface="Consolas"/>
                <a:sym typeface="Consolas"/>
              </a:rPr>
              <a:t>08</a:t>
            </a:r>
            <a:r>
              <a:rPr lang="en">
                <a:solidFill>
                  <a:schemeClr val="lt1"/>
                </a:solidFill>
                <a:latin typeface="Consolas"/>
                <a:ea typeface="Consolas"/>
                <a:cs typeface="Consolas"/>
                <a:sym typeface="Consolas"/>
              </a:rPr>
              <a:t>  }</a:t>
            </a:r>
          </a:p>
          <a:p>
            <a:pPr lvl="0" rtl="0">
              <a:spcBef>
                <a:spcPts val="0"/>
              </a:spcBef>
              <a:buNone/>
            </a:pPr>
            <a:r>
              <a:t/>
            </a:r>
            <a:endParaRPr>
              <a:solidFill>
                <a:srgbClr val="F1C232"/>
              </a:solidFill>
              <a:latin typeface="Consolas"/>
              <a:ea typeface="Consolas"/>
              <a:cs typeface="Consolas"/>
              <a:sym typeface="Consolas"/>
            </a:endParaRPr>
          </a:p>
        </p:txBody>
      </p:sp>
      <p:sp>
        <p:nvSpPr>
          <p:cNvPr id="223" name="Shape 223"/>
          <p:cNvSpPr txBox="1"/>
          <p:nvPr/>
        </p:nvSpPr>
        <p:spPr>
          <a:xfrm>
            <a:off x="930575" y="5539497"/>
            <a:ext cx="7461000" cy="10059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i="1" lang="en" sz="2400">
                <a:solidFill>
                  <a:schemeClr val="dk1"/>
                </a:solidFill>
                <a:latin typeface="Open Sans"/>
                <a:ea typeface="Open Sans"/>
                <a:cs typeface="Open Sans"/>
                <a:sym typeface="Open Sans"/>
              </a:rPr>
              <a:t>“Tell me a Fact about MLH”            </a:t>
            </a:r>
            <a:r>
              <a:rPr lang="en" sz="2400">
                <a:solidFill>
                  <a:schemeClr val="dk1"/>
                </a:solidFill>
                <a:latin typeface="Consolas"/>
                <a:ea typeface="Consolas"/>
                <a:cs typeface="Consolas"/>
                <a:sym typeface="Consolas"/>
              </a:rPr>
              <a:t>GetNewFactIntent</a:t>
            </a:r>
          </a:p>
        </p:txBody>
      </p:sp>
      <p:cxnSp>
        <p:nvCxnSpPr>
          <p:cNvPr id="224" name="Shape 224"/>
          <p:cNvCxnSpPr/>
          <p:nvPr/>
        </p:nvCxnSpPr>
        <p:spPr>
          <a:xfrm>
            <a:off x="4804225" y="6070875"/>
            <a:ext cx="687600" cy="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Shape 229"/>
          <p:cNvPicPr preferRelativeResize="0"/>
          <p:nvPr/>
        </p:nvPicPr>
        <p:blipFill>
          <a:blip r:embed="rId3">
            <a:alphaModFix/>
          </a:blip>
          <a:stretch>
            <a:fillRect/>
          </a:stretch>
        </p:blipFill>
        <p:spPr>
          <a:xfrm>
            <a:off x="1470725" y="3856574"/>
            <a:ext cx="390525" cy="228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900875" y="647750"/>
            <a:ext cx="7340100" cy="1145100"/>
          </a:xfrm>
          <a:prstGeom prst="rect">
            <a:avLst/>
          </a:prstGeom>
        </p:spPr>
        <p:txBody>
          <a:bodyPr anchorCtr="0" anchor="ctr" bIns="91425" lIns="91425" rIns="91425" wrap="square" tIns="91425">
            <a:noAutofit/>
          </a:bodyPr>
          <a:lstStyle/>
          <a:p>
            <a:pPr lvl="0" rtl="0">
              <a:spcBef>
                <a:spcPts val="0"/>
              </a:spcBef>
              <a:buNone/>
            </a:pPr>
            <a:r>
              <a:rPr lang="en"/>
              <a:t>Demo: About MLH Skill</a:t>
            </a:r>
          </a:p>
        </p:txBody>
      </p:sp>
      <p:sp>
        <p:nvSpPr>
          <p:cNvPr id="235" name="Shape 235"/>
          <p:cNvSpPr txBox="1"/>
          <p:nvPr/>
        </p:nvSpPr>
        <p:spPr>
          <a:xfrm>
            <a:off x="188675" y="1901175"/>
            <a:ext cx="4657200" cy="6693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2400">
                <a:solidFill>
                  <a:schemeClr val="dk1"/>
                </a:solidFill>
                <a:latin typeface="Open Sans"/>
                <a:ea typeface="Open Sans"/>
                <a:cs typeface="Open Sans"/>
                <a:sym typeface="Open Sans"/>
              </a:rPr>
              <a:t>Ask your Alexa:</a:t>
            </a:r>
          </a:p>
        </p:txBody>
      </p:sp>
      <p:pic>
        <p:nvPicPr>
          <p:cNvPr id="236" name="Shape 236"/>
          <p:cNvPicPr preferRelativeResize="0"/>
          <p:nvPr/>
        </p:nvPicPr>
        <p:blipFill>
          <a:blip r:embed="rId3">
            <a:alphaModFix/>
          </a:blip>
          <a:stretch>
            <a:fillRect/>
          </a:stretch>
        </p:blipFill>
        <p:spPr>
          <a:xfrm>
            <a:off x="4671661" y="1839850"/>
            <a:ext cx="4472326" cy="3558426"/>
          </a:xfrm>
          <a:prstGeom prst="rect">
            <a:avLst/>
          </a:prstGeom>
          <a:noFill/>
          <a:ln>
            <a:noFill/>
          </a:ln>
        </p:spPr>
      </p:pic>
      <p:pic>
        <p:nvPicPr>
          <p:cNvPr id="237" name="Shape 237"/>
          <p:cNvPicPr preferRelativeResize="0"/>
          <p:nvPr/>
        </p:nvPicPr>
        <p:blipFill>
          <a:blip r:embed="rId4">
            <a:alphaModFix/>
          </a:blip>
          <a:stretch>
            <a:fillRect/>
          </a:stretch>
        </p:blipFill>
        <p:spPr>
          <a:xfrm>
            <a:off x="7096296" y="5445298"/>
            <a:ext cx="1564495" cy="786476"/>
          </a:xfrm>
          <a:prstGeom prst="rect">
            <a:avLst/>
          </a:prstGeom>
          <a:noFill/>
          <a:ln>
            <a:noFill/>
          </a:ln>
        </p:spPr>
      </p:pic>
      <p:pic>
        <p:nvPicPr>
          <p:cNvPr id="238" name="Shape 238"/>
          <p:cNvPicPr preferRelativeResize="0"/>
          <p:nvPr/>
        </p:nvPicPr>
        <p:blipFill>
          <a:blip r:embed="rId5">
            <a:alphaModFix/>
          </a:blip>
          <a:stretch>
            <a:fillRect/>
          </a:stretch>
        </p:blipFill>
        <p:spPr>
          <a:xfrm>
            <a:off x="8240975" y="3098037"/>
            <a:ext cx="1352550" cy="3209925"/>
          </a:xfrm>
          <a:prstGeom prst="rect">
            <a:avLst/>
          </a:prstGeom>
          <a:noFill/>
          <a:ln>
            <a:noFill/>
          </a:ln>
        </p:spPr>
      </p:pic>
      <p:sp>
        <p:nvSpPr>
          <p:cNvPr id="239" name="Shape 239"/>
          <p:cNvSpPr txBox="1"/>
          <p:nvPr/>
        </p:nvSpPr>
        <p:spPr>
          <a:xfrm>
            <a:off x="188675" y="2570475"/>
            <a:ext cx="4583700" cy="23700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i="1" lang="en" sz="2400">
                <a:solidFill>
                  <a:schemeClr val="dk1"/>
                </a:solidFill>
                <a:latin typeface="Open Sans"/>
                <a:ea typeface="Open Sans"/>
                <a:cs typeface="Open Sans"/>
                <a:sym typeface="Open Sans"/>
              </a:rPr>
              <a:t>“Alexa, open MLH Facts.”</a:t>
            </a:r>
            <a:br>
              <a:rPr i="1" lang="en" sz="2400">
                <a:solidFill>
                  <a:schemeClr val="dk1"/>
                </a:solidFill>
                <a:latin typeface="Open Sans"/>
                <a:ea typeface="Open Sans"/>
                <a:cs typeface="Open Sans"/>
                <a:sym typeface="Open Sans"/>
              </a:rPr>
            </a:br>
          </a:p>
          <a:p>
            <a:pPr lvl="0" rtl="0" algn="ctr">
              <a:lnSpc>
                <a:spcPct val="115000"/>
              </a:lnSpc>
              <a:spcBef>
                <a:spcPts val="0"/>
              </a:spcBef>
              <a:buNone/>
            </a:pPr>
            <a:r>
              <a:rPr i="1" lang="en" sz="2400">
                <a:solidFill>
                  <a:schemeClr val="dk1"/>
                </a:solidFill>
                <a:latin typeface="Open Sans"/>
                <a:ea typeface="Open Sans"/>
                <a:cs typeface="Open Sans"/>
                <a:sym typeface="Open Sans"/>
              </a:rPr>
              <a:t>“Alexa, ask MLH Facts for a fact.”</a:t>
            </a:r>
          </a:p>
        </p:txBody>
      </p:sp>
      <p:sp>
        <p:nvSpPr>
          <p:cNvPr id="240" name="Shape 240"/>
          <p:cNvSpPr txBox="1"/>
          <p:nvPr/>
        </p:nvSpPr>
        <p:spPr>
          <a:xfrm>
            <a:off x="188675" y="5348733"/>
            <a:ext cx="6234900" cy="9861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2400">
                <a:solidFill>
                  <a:schemeClr val="dk1"/>
                </a:solidFill>
                <a:latin typeface="Open Sans"/>
                <a:ea typeface="Open Sans"/>
                <a:cs typeface="Open Sans"/>
                <a:sym typeface="Open Sans"/>
              </a:rPr>
              <a:t>Don’t have an Alexa device?</a:t>
            </a:r>
          </a:p>
          <a:p>
            <a:pPr lvl="0" rtl="0">
              <a:lnSpc>
                <a:spcPct val="115000"/>
              </a:lnSpc>
              <a:spcBef>
                <a:spcPts val="0"/>
              </a:spcBef>
              <a:buNone/>
            </a:pPr>
            <a:r>
              <a:rPr lang="en" sz="2400">
                <a:solidFill>
                  <a:schemeClr val="dk1"/>
                </a:solidFill>
                <a:latin typeface="Open Sans"/>
                <a:ea typeface="Open Sans"/>
                <a:cs typeface="Open Sans"/>
                <a:sym typeface="Open Sans"/>
              </a:rPr>
              <a:t>Head to: </a:t>
            </a:r>
            <a:r>
              <a:rPr b="1" lang="en" sz="2400">
                <a:solidFill>
                  <a:srgbClr val="5EA5E5"/>
                </a:solidFill>
                <a:latin typeface="Open Sans"/>
                <a:ea typeface="Open Sans"/>
                <a:cs typeface="Open Sans"/>
                <a:sym typeface="Open Sans"/>
              </a:rPr>
              <a:t>echosim.io</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391800" y="550625"/>
            <a:ext cx="8360400" cy="1145100"/>
          </a:xfrm>
          <a:prstGeom prst="rect">
            <a:avLst/>
          </a:prstGeom>
        </p:spPr>
        <p:txBody>
          <a:bodyPr anchorCtr="0" anchor="ctr" bIns="91425" lIns="91425" rIns="91425" wrap="square" tIns="91425">
            <a:noAutofit/>
          </a:bodyPr>
          <a:lstStyle/>
          <a:p>
            <a:pPr lvl="0" rtl="0">
              <a:spcBef>
                <a:spcPts val="0"/>
              </a:spcBef>
              <a:buNone/>
            </a:pPr>
            <a:r>
              <a:rPr lang="en"/>
              <a:t>Steps to Build Your Skill:</a:t>
            </a:r>
          </a:p>
        </p:txBody>
      </p:sp>
      <p:sp>
        <p:nvSpPr>
          <p:cNvPr id="246" name="Shape 246"/>
          <p:cNvSpPr txBox="1"/>
          <p:nvPr>
            <p:ph idx="1" type="body"/>
          </p:nvPr>
        </p:nvSpPr>
        <p:spPr>
          <a:xfrm>
            <a:off x="342750" y="1695725"/>
            <a:ext cx="8458500" cy="3996900"/>
          </a:xfrm>
          <a:prstGeom prst="rect">
            <a:avLst/>
          </a:prstGeom>
        </p:spPr>
        <p:txBody>
          <a:bodyPr anchorCtr="0" anchor="t" bIns="91425" lIns="91425" rIns="91425" wrap="square" tIns="91425">
            <a:noAutofit/>
          </a:bodyPr>
          <a:lstStyle/>
          <a:p>
            <a:pPr lvl="0" rtl="0">
              <a:lnSpc>
                <a:spcPct val="150000"/>
              </a:lnSpc>
              <a:spcBef>
                <a:spcPts val="0"/>
              </a:spcBef>
              <a:buNone/>
            </a:pPr>
            <a:r>
              <a:rPr lang="en" sz="2400"/>
              <a:t>To build your first skill, we’ll complete the following steps:</a:t>
            </a:r>
          </a:p>
          <a:p>
            <a:pPr lvl="0" rtl="0">
              <a:lnSpc>
                <a:spcPct val="150000"/>
              </a:lnSpc>
              <a:spcBef>
                <a:spcPts val="0"/>
              </a:spcBef>
              <a:buNone/>
            </a:pPr>
            <a:r>
              <a:t/>
            </a:r>
            <a:endParaRPr sz="2400"/>
          </a:p>
          <a:p>
            <a:pPr indent="-381000" lvl="0" marL="914400" rtl="0">
              <a:lnSpc>
                <a:spcPct val="150000"/>
              </a:lnSpc>
              <a:spcBef>
                <a:spcPts val="0"/>
              </a:spcBef>
              <a:buSzPct val="100000"/>
              <a:buAutoNum type="arabicPeriod"/>
            </a:pPr>
            <a:r>
              <a:rPr lang="en" sz="2400"/>
              <a:t>Write your skill code as an AWS Lambda function</a:t>
            </a:r>
          </a:p>
          <a:p>
            <a:pPr indent="-381000" lvl="0" marL="914400" rtl="0">
              <a:lnSpc>
                <a:spcPct val="150000"/>
              </a:lnSpc>
              <a:spcBef>
                <a:spcPts val="0"/>
              </a:spcBef>
              <a:buSzPct val="100000"/>
              <a:buAutoNum type="arabicPeriod"/>
            </a:pPr>
            <a:r>
              <a:rPr lang="en" sz="2400">
                <a:solidFill>
                  <a:schemeClr val="dk1"/>
                </a:solidFill>
              </a:rPr>
              <a:t>Create an Alexa Skill in the Developer Portal</a:t>
            </a:r>
          </a:p>
          <a:p>
            <a:pPr indent="-381000" lvl="0" marL="914400" rtl="0">
              <a:lnSpc>
                <a:spcPct val="150000"/>
              </a:lnSpc>
              <a:spcBef>
                <a:spcPts val="0"/>
              </a:spcBef>
              <a:buSzPct val="100000"/>
              <a:buAutoNum type="arabicPeriod"/>
            </a:pPr>
            <a:r>
              <a:rPr lang="en" sz="2400"/>
              <a:t>Connect Your Lambda Function to Your Skill</a:t>
            </a:r>
          </a:p>
          <a:p>
            <a:pPr indent="-381000" lvl="0" marL="914400" rtl="0">
              <a:lnSpc>
                <a:spcPct val="150000"/>
              </a:lnSpc>
              <a:spcBef>
                <a:spcPts val="0"/>
              </a:spcBef>
              <a:buSzPct val="100000"/>
              <a:buAutoNum type="arabicPeriod"/>
            </a:pPr>
            <a:r>
              <a:rPr lang="en" sz="2400"/>
              <a:t>Test your Skill</a:t>
            </a:r>
          </a:p>
          <a:p>
            <a:pPr indent="-381000" lvl="0" marL="914400" rtl="0">
              <a:lnSpc>
                <a:spcPct val="150000"/>
              </a:lnSpc>
              <a:spcBef>
                <a:spcPts val="0"/>
              </a:spcBef>
              <a:buSzPct val="100000"/>
              <a:buAutoNum type="arabicPeriod"/>
            </a:pPr>
            <a:r>
              <a:rPr lang="en" sz="2400"/>
              <a:t>Publish Your Skill</a:t>
            </a:r>
          </a:p>
          <a:p>
            <a:pPr lvl="0" rtl="0">
              <a:lnSpc>
                <a:spcPct val="150000"/>
              </a:lnSpc>
              <a:spcBef>
                <a:spcPts val="0"/>
              </a:spcBef>
              <a:buNone/>
            </a:pPr>
            <a:r>
              <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Shape 251"/>
          <p:cNvPicPr preferRelativeResize="0"/>
          <p:nvPr/>
        </p:nvPicPr>
        <p:blipFill>
          <a:blip r:embed="rId3">
            <a:alphaModFix/>
          </a:blip>
          <a:stretch>
            <a:fillRect/>
          </a:stretch>
        </p:blipFill>
        <p:spPr>
          <a:xfrm>
            <a:off x="555250" y="2571725"/>
            <a:ext cx="4803725" cy="4131551"/>
          </a:xfrm>
          <a:prstGeom prst="rect">
            <a:avLst/>
          </a:prstGeom>
          <a:noFill/>
          <a:ln>
            <a:noFill/>
          </a:ln>
        </p:spPr>
      </p:pic>
      <p:sp>
        <p:nvSpPr>
          <p:cNvPr id="252" name="Shape 252"/>
          <p:cNvSpPr txBox="1"/>
          <p:nvPr>
            <p:ph type="title"/>
          </p:nvPr>
        </p:nvSpPr>
        <p:spPr>
          <a:xfrm>
            <a:off x="220825" y="647750"/>
            <a:ext cx="8820900" cy="824400"/>
          </a:xfrm>
          <a:prstGeom prst="rect">
            <a:avLst/>
          </a:prstGeom>
        </p:spPr>
        <p:txBody>
          <a:bodyPr anchorCtr="0" anchor="ctr" bIns="91425" lIns="91425" rIns="91425" wrap="square" tIns="91425">
            <a:noAutofit/>
          </a:bodyPr>
          <a:lstStyle/>
          <a:p>
            <a:pPr lvl="0" rtl="0">
              <a:spcBef>
                <a:spcPts val="0"/>
              </a:spcBef>
              <a:buNone/>
            </a:pPr>
            <a:r>
              <a:rPr lang="en" sz="3000"/>
              <a:t>Sign into the AWS Console</a:t>
            </a:r>
          </a:p>
        </p:txBody>
      </p:sp>
      <p:sp>
        <p:nvSpPr>
          <p:cNvPr id="253" name="Shape 253"/>
          <p:cNvSpPr txBox="1"/>
          <p:nvPr/>
        </p:nvSpPr>
        <p:spPr>
          <a:xfrm>
            <a:off x="0" y="1472150"/>
            <a:ext cx="9306900" cy="10059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lang="en" sz="2400">
                <a:solidFill>
                  <a:schemeClr val="dk1"/>
                </a:solidFill>
                <a:latin typeface="Open Sans"/>
                <a:ea typeface="Open Sans"/>
                <a:cs typeface="Open Sans"/>
                <a:sym typeface="Open Sans"/>
              </a:rPr>
              <a:t>Head over to: </a:t>
            </a:r>
          </a:p>
          <a:p>
            <a:pPr lvl="0" rtl="0" algn="ctr">
              <a:lnSpc>
                <a:spcPct val="115000"/>
              </a:lnSpc>
              <a:spcBef>
                <a:spcPts val="0"/>
              </a:spcBef>
              <a:buNone/>
            </a:pPr>
            <a:r>
              <a:rPr b="1" lang="en" sz="2400">
                <a:solidFill>
                  <a:srgbClr val="5EA5E5"/>
                </a:solidFill>
                <a:latin typeface="Open Sans"/>
                <a:ea typeface="Open Sans"/>
                <a:cs typeface="Open Sans"/>
                <a:sym typeface="Open Sans"/>
              </a:rPr>
              <a:t>mlhlocal.host/alexa-aws</a:t>
            </a:r>
          </a:p>
        </p:txBody>
      </p:sp>
      <p:cxnSp>
        <p:nvCxnSpPr>
          <p:cNvPr id="254" name="Shape 254"/>
          <p:cNvCxnSpPr/>
          <p:nvPr/>
        </p:nvCxnSpPr>
        <p:spPr>
          <a:xfrm rot="10800000">
            <a:off x="5302775" y="3438225"/>
            <a:ext cx="1349100" cy="918300"/>
          </a:xfrm>
          <a:prstGeom prst="straightConnector1">
            <a:avLst/>
          </a:prstGeom>
          <a:noFill/>
          <a:ln cap="flat" cmpd="sng" w="38100">
            <a:solidFill>
              <a:srgbClr val="FF0000"/>
            </a:solidFill>
            <a:prstDash val="solid"/>
            <a:round/>
            <a:headEnd len="lg" w="lg" type="none"/>
            <a:tailEnd len="lg" w="lg" type="triangle"/>
          </a:ln>
        </p:spPr>
      </p:cxnSp>
      <p:sp>
        <p:nvSpPr>
          <p:cNvPr id="255" name="Shape 255"/>
          <p:cNvSpPr txBox="1"/>
          <p:nvPr/>
        </p:nvSpPr>
        <p:spPr>
          <a:xfrm>
            <a:off x="5730850" y="4542025"/>
            <a:ext cx="2813400" cy="19701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i="1" lang="en" sz="2400">
                <a:solidFill>
                  <a:schemeClr val="dk1"/>
                </a:solidFill>
                <a:latin typeface="Open Sans"/>
                <a:ea typeface="Open Sans"/>
                <a:cs typeface="Open Sans"/>
                <a:sym typeface="Open Sans"/>
              </a:rPr>
              <a:t>Click on </a:t>
            </a:r>
          </a:p>
          <a:p>
            <a:pPr lvl="0" rtl="0" algn="ctr">
              <a:lnSpc>
                <a:spcPct val="115000"/>
              </a:lnSpc>
              <a:spcBef>
                <a:spcPts val="0"/>
              </a:spcBef>
              <a:buNone/>
            </a:pPr>
            <a:r>
              <a:rPr i="1" lang="en" sz="2400">
                <a:solidFill>
                  <a:schemeClr val="dk1"/>
                </a:solidFill>
                <a:latin typeface="Open Sans"/>
                <a:ea typeface="Open Sans"/>
                <a:cs typeface="Open Sans"/>
                <a:sym typeface="Open Sans"/>
              </a:rPr>
              <a:t>“Sign in to Console” to create your first Lambda Function.</a:t>
            </a:r>
          </a:p>
        </p:txBody>
      </p:sp>
      <p:sp>
        <p:nvSpPr>
          <p:cNvPr id="256" name="Shape 256"/>
          <p:cNvSpPr/>
          <p:nvPr/>
        </p:nvSpPr>
        <p:spPr>
          <a:xfrm>
            <a:off x="3958650" y="2823012"/>
            <a:ext cx="1226700" cy="7605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220825" y="647750"/>
            <a:ext cx="8820900" cy="824400"/>
          </a:xfrm>
          <a:prstGeom prst="rect">
            <a:avLst/>
          </a:prstGeom>
        </p:spPr>
        <p:txBody>
          <a:bodyPr anchorCtr="0" anchor="ctr" bIns="91425" lIns="91425" rIns="91425" wrap="square" tIns="91425">
            <a:noAutofit/>
          </a:bodyPr>
          <a:lstStyle/>
          <a:p>
            <a:pPr lvl="0" rtl="0">
              <a:spcBef>
                <a:spcPts val="0"/>
              </a:spcBef>
              <a:buNone/>
            </a:pPr>
            <a:r>
              <a:rPr lang="en" sz="3000"/>
              <a:t>Navigate to the Lambda Manager.</a:t>
            </a:r>
          </a:p>
        </p:txBody>
      </p:sp>
      <p:pic>
        <p:nvPicPr>
          <p:cNvPr id="262" name="Shape 262"/>
          <p:cNvPicPr preferRelativeResize="0"/>
          <p:nvPr/>
        </p:nvPicPr>
        <p:blipFill>
          <a:blip r:embed="rId3">
            <a:alphaModFix/>
          </a:blip>
          <a:stretch>
            <a:fillRect/>
          </a:stretch>
        </p:blipFill>
        <p:spPr>
          <a:xfrm>
            <a:off x="1754600" y="2585850"/>
            <a:ext cx="5634776" cy="4075150"/>
          </a:xfrm>
          <a:prstGeom prst="rect">
            <a:avLst/>
          </a:prstGeom>
          <a:noFill/>
          <a:ln cap="flat" cmpd="sng" w="19050">
            <a:solidFill>
              <a:schemeClr val="dk2"/>
            </a:solidFill>
            <a:prstDash val="solid"/>
            <a:round/>
            <a:headEnd len="med" w="med" type="none"/>
            <a:tailEnd len="med" w="med" type="none"/>
          </a:ln>
        </p:spPr>
      </p:pic>
      <p:sp>
        <p:nvSpPr>
          <p:cNvPr id="263" name="Shape 263"/>
          <p:cNvSpPr txBox="1"/>
          <p:nvPr/>
        </p:nvSpPr>
        <p:spPr>
          <a:xfrm>
            <a:off x="841500" y="1420675"/>
            <a:ext cx="7461000" cy="10059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lang="en" sz="2400">
                <a:solidFill>
                  <a:schemeClr val="dk1"/>
                </a:solidFill>
                <a:latin typeface="Open Sans"/>
                <a:ea typeface="Open Sans"/>
                <a:cs typeface="Open Sans"/>
                <a:sym typeface="Open Sans"/>
              </a:rPr>
              <a:t>You can search for Lambda in the search box or find it on the list of available services.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nvSpPr>
        <p:spPr>
          <a:xfrm>
            <a:off x="841500" y="1420675"/>
            <a:ext cx="7461000" cy="22809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Each AWS Lambda Function is responsible for one thing</a:t>
            </a:r>
            <a:br>
              <a:rPr lang="en" sz="2200">
                <a:solidFill>
                  <a:schemeClr val="dk1"/>
                </a:solidFill>
                <a:latin typeface="Open Sans"/>
                <a:ea typeface="Open Sans"/>
                <a:cs typeface="Open Sans"/>
                <a:sym typeface="Open Sans"/>
              </a:rPr>
            </a:br>
            <a:r>
              <a:rPr lang="en" sz="2200">
                <a:solidFill>
                  <a:schemeClr val="dk1"/>
                </a:solidFill>
                <a:latin typeface="Open Sans"/>
                <a:ea typeface="Open Sans"/>
                <a:cs typeface="Open Sans"/>
                <a:sym typeface="Open Sans"/>
              </a:rPr>
              <a:t>(like returning facts about you!).</a:t>
            </a:r>
          </a:p>
        </p:txBody>
      </p:sp>
      <p:pic>
        <p:nvPicPr>
          <p:cNvPr id="269" name="Shape 269"/>
          <p:cNvPicPr preferRelativeResize="0"/>
          <p:nvPr/>
        </p:nvPicPr>
        <p:blipFill>
          <a:blip r:embed="rId3">
            <a:alphaModFix/>
          </a:blip>
          <a:stretch>
            <a:fillRect/>
          </a:stretch>
        </p:blipFill>
        <p:spPr>
          <a:xfrm>
            <a:off x="3401962" y="2539725"/>
            <a:ext cx="5606576" cy="3315824"/>
          </a:xfrm>
          <a:prstGeom prst="rect">
            <a:avLst/>
          </a:prstGeom>
          <a:noFill/>
          <a:ln>
            <a:noFill/>
          </a:ln>
        </p:spPr>
      </p:pic>
      <p:sp>
        <p:nvSpPr>
          <p:cNvPr id="270" name="Shape 270"/>
          <p:cNvSpPr txBox="1"/>
          <p:nvPr>
            <p:ph type="title"/>
          </p:nvPr>
        </p:nvSpPr>
        <p:spPr>
          <a:xfrm>
            <a:off x="220825" y="647750"/>
            <a:ext cx="8820900" cy="824400"/>
          </a:xfrm>
          <a:prstGeom prst="rect">
            <a:avLst/>
          </a:prstGeom>
        </p:spPr>
        <p:txBody>
          <a:bodyPr anchorCtr="0" anchor="ctr" bIns="91425" lIns="91425" rIns="91425" wrap="square" tIns="91425">
            <a:noAutofit/>
          </a:bodyPr>
          <a:lstStyle/>
          <a:p>
            <a:pPr lvl="0" rtl="0">
              <a:spcBef>
                <a:spcPts val="0"/>
              </a:spcBef>
              <a:buNone/>
            </a:pPr>
            <a:r>
              <a:rPr lang="en" sz="3000"/>
              <a:t>Create your First Lambda Function</a:t>
            </a:r>
          </a:p>
        </p:txBody>
      </p:sp>
      <p:cxnSp>
        <p:nvCxnSpPr>
          <p:cNvPr id="271" name="Shape 271"/>
          <p:cNvCxnSpPr/>
          <p:nvPr/>
        </p:nvCxnSpPr>
        <p:spPr>
          <a:xfrm flipH="1" rot="10800000">
            <a:off x="3162837" y="3943850"/>
            <a:ext cx="1527000" cy="514500"/>
          </a:xfrm>
          <a:prstGeom prst="straightConnector1">
            <a:avLst/>
          </a:prstGeom>
          <a:noFill/>
          <a:ln cap="flat" cmpd="sng" w="38100">
            <a:solidFill>
              <a:srgbClr val="FF0000"/>
            </a:solidFill>
            <a:prstDash val="solid"/>
            <a:round/>
            <a:headEnd len="lg" w="lg" type="none"/>
            <a:tailEnd len="lg" w="lg" type="triangle"/>
          </a:ln>
        </p:spPr>
      </p:cxnSp>
      <p:sp>
        <p:nvSpPr>
          <p:cNvPr id="272" name="Shape 272"/>
          <p:cNvSpPr txBox="1"/>
          <p:nvPr/>
        </p:nvSpPr>
        <p:spPr>
          <a:xfrm>
            <a:off x="135462" y="3212587"/>
            <a:ext cx="3204000" cy="19701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i="1" lang="en" sz="2000">
                <a:solidFill>
                  <a:schemeClr val="dk1"/>
                </a:solidFill>
                <a:latin typeface="Open Sans"/>
                <a:ea typeface="Open Sans"/>
                <a:cs typeface="Open Sans"/>
                <a:sym typeface="Open Sans"/>
              </a:rPr>
              <a:t>Click on “Create a Lambda Function” to create your first function!</a:t>
            </a:r>
          </a:p>
        </p:txBody>
      </p:sp>
      <p:sp>
        <p:nvSpPr>
          <p:cNvPr id="273" name="Shape 273"/>
          <p:cNvSpPr/>
          <p:nvPr/>
        </p:nvSpPr>
        <p:spPr>
          <a:xfrm>
            <a:off x="4689844" y="3212587"/>
            <a:ext cx="1226700" cy="7605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Shape 278"/>
          <p:cNvPicPr preferRelativeResize="0"/>
          <p:nvPr/>
        </p:nvPicPr>
        <p:blipFill>
          <a:blip r:embed="rId3">
            <a:alphaModFix/>
          </a:blip>
          <a:stretch>
            <a:fillRect/>
          </a:stretch>
        </p:blipFill>
        <p:spPr>
          <a:xfrm>
            <a:off x="1308137" y="2660500"/>
            <a:ext cx="6527724" cy="3955575"/>
          </a:xfrm>
          <a:prstGeom prst="rect">
            <a:avLst/>
          </a:prstGeom>
          <a:noFill/>
          <a:ln>
            <a:noFill/>
          </a:ln>
        </p:spPr>
      </p:pic>
      <p:sp>
        <p:nvSpPr>
          <p:cNvPr id="279" name="Shape 279"/>
          <p:cNvSpPr txBox="1"/>
          <p:nvPr>
            <p:ph type="title"/>
          </p:nvPr>
        </p:nvSpPr>
        <p:spPr>
          <a:xfrm>
            <a:off x="220825" y="800150"/>
            <a:ext cx="8820900" cy="824400"/>
          </a:xfrm>
          <a:prstGeom prst="rect">
            <a:avLst/>
          </a:prstGeom>
        </p:spPr>
        <p:txBody>
          <a:bodyPr anchorCtr="0" anchor="ctr" bIns="91425" lIns="91425" rIns="91425" wrap="square" tIns="91425">
            <a:noAutofit/>
          </a:bodyPr>
          <a:lstStyle/>
          <a:p>
            <a:pPr lvl="0">
              <a:spcBef>
                <a:spcPts val="0"/>
              </a:spcBef>
              <a:buNone/>
            </a:pPr>
            <a:r>
              <a:rPr lang="en" sz="3000"/>
              <a:t>Select “alexa-skill-kit-sdk-factskill” </a:t>
            </a:r>
          </a:p>
          <a:p>
            <a:pPr lvl="0" rtl="0">
              <a:spcBef>
                <a:spcPts val="0"/>
              </a:spcBef>
              <a:buNone/>
            </a:pPr>
            <a:r>
              <a:rPr lang="en" sz="3000"/>
              <a:t>for this Example.</a:t>
            </a:r>
          </a:p>
        </p:txBody>
      </p:sp>
      <p:sp>
        <p:nvSpPr>
          <p:cNvPr id="280" name="Shape 280"/>
          <p:cNvSpPr txBox="1"/>
          <p:nvPr/>
        </p:nvSpPr>
        <p:spPr>
          <a:xfrm>
            <a:off x="841500" y="1691348"/>
            <a:ext cx="7461000" cy="10617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AWS has a bunch of awesome templates for you to start with.  We’re going to edit an existing one.</a:t>
            </a:r>
          </a:p>
        </p:txBody>
      </p:sp>
      <p:sp>
        <p:nvSpPr>
          <p:cNvPr id="281" name="Shape 281"/>
          <p:cNvSpPr/>
          <p:nvPr/>
        </p:nvSpPr>
        <p:spPr>
          <a:xfrm>
            <a:off x="4882351" y="3997521"/>
            <a:ext cx="1614600" cy="5424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282" name="Shape 282"/>
          <p:cNvCxnSpPr/>
          <p:nvPr/>
        </p:nvCxnSpPr>
        <p:spPr>
          <a:xfrm>
            <a:off x="4249425" y="2629600"/>
            <a:ext cx="975300" cy="11928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220825" y="647750"/>
            <a:ext cx="8820900" cy="824400"/>
          </a:xfrm>
          <a:prstGeom prst="rect">
            <a:avLst/>
          </a:prstGeom>
        </p:spPr>
        <p:txBody>
          <a:bodyPr anchorCtr="0" anchor="ctr" bIns="91425" lIns="91425" rIns="91425" wrap="square" tIns="91425">
            <a:noAutofit/>
          </a:bodyPr>
          <a:lstStyle/>
          <a:p>
            <a:pPr lvl="0" rtl="0">
              <a:spcBef>
                <a:spcPts val="0"/>
              </a:spcBef>
              <a:buNone/>
            </a:pPr>
            <a:r>
              <a:rPr lang="en" sz="3000"/>
              <a:t>Configure your Trigger.</a:t>
            </a:r>
          </a:p>
        </p:txBody>
      </p:sp>
      <p:sp>
        <p:nvSpPr>
          <p:cNvPr id="288" name="Shape 288"/>
          <p:cNvSpPr txBox="1"/>
          <p:nvPr/>
        </p:nvSpPr>
        <p:spPr>
          <a:xfrm>
            <a:off x="841500" y="1472148"/>
            <a:ext cx="7461000" cy="10617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We need to setup a trigger to call our new Lambda Function (</a:t>
            </a:r>
            <a:r>
              <a:rPr i="1" lang="en" sz="2200">
                <a:solidFill>
                  <a:schemeClr val="dk1"/>
                </a:solidFill>
                <a:latin typeface="Open Sans"/>
                <a:ea typeface="Open Sans"/>
                <a:cs typeface="Open Sans"/>
                <a:sym typeface="Open Sans"/>
              </a:rPr>
              <a:t>in our case Alexa Skills Kit</a:t>
            </a:r>
            <a:r>
              <a:rPr lang="en" sz="2200">
                <a:solidFill>
                  <a:schemeClr val="dk1"/>
                </a:solidFill>
                <a:latin typeface="Open Sans"/>
                <a:ea typeface="Open Sans"/>
                <a:cs typeface="Open Sans"/>
                <a:sym typeface="Open Sans"/>
              </a:rPr>
              <a:t>).</a:t>
            </a:r>
          </a:p>
        </p:txBody>
      </p:sp>
      <p:pic>
        <p:nvPicPr>
          <p:cNvPr id="289" name="Shape 289"/>
          <p:cNvPicPr preferRelativeResize="0"/>
          <p:nvPr/>
        </p:nvPicPr>
        <p:blipFill rotWithShape="1">
          <a:blip r:embed="rId3">
            <a:alphaModFix/>
          </a:blip>
          <a:srcRect b="0" l="31544" r="29703" t="16408"/>
          <a:stretch/>
        </p:blipFill>
        <p:spPr>
          <a:xfrm>
            <a:off x="4990100" y="2610049"/>
            <a:ext cx="3312391" cy="3984075"/>
          </a:xfrm>
          <a:prstGeom prst="rect">
            <a:avLst/>
          </a:prstGeom>
          <a:noFill/>
          <a:ln cap="flat" cmpd="sng" w="19050">
            <a:solidFill>
              <a:schemeClr val="dk2"/>
            </a:solidFill>
            <a:prstDash val="solid"/>
            <a:round/>
            <a:headEnd len="med" w="med" type="none"/>
            <a:tailEnd len="med" w="med" type="none"/>
          </a:ln>
        </p:spPr>
      </p:pic>
      <p:sp>
        <p:nvSpPr>
          <p:cNvPr id="290" name="Shape 290"/>
          <p:cNvSpPr txBox="1"/>
          <p:nvPr/>
        </p:nvSpPr>
        <p:spPr>
          <a:xfrm>
            <a:off x="282725" y="3656267"/>
            <a:ext cx="4429500" cy="2396700"/>
          </a:xfrm>
          <a:prstGeom prst="rect">
            <a:avLst/>
          </a:prstGeom>
          <a:noFill/>
          <a:ln>
            <a:noFill/>
          </a:ln>
        </p:spPr>
        <p:txBody>
          <a:bodyPr anchorCtr="0" anchor="ctr" bIns="91425" lIns="91425" rIns="91425" wrap="square" tIns="91425">
            <a:noAutofit/>
          </a:bodyPr>
          <a:lstStyle/>
          <a:p>
            <a:pPr indent="-355600" lvl="0" marL="457200" rtl="0">
              <a:lnSpc>
                <a:spcPct val="115000"/>
              </a:lnSpc>
              <a:spcBef>
                <a:spcPts val="0"/>
              </a:spcBef>
              <a:spcAft>
                <a:spcPts val="1000"/>
              </a:spcAft>
              <a:buClr>
                <a:schemeClr val="dk1"/>
              </a:buClr>
              <a:buSzPct val="100000"/>
              <a:buFont typeface="Open Sans"/>
              <a:buAutoNum type="arabicPeriod"/>
            </a:pPr>
            <a:r>
              <a:rPr i="1" lang="en" sz="2000">
                <a:solidFill>
                  <a:schemeClr val="dk1"/>
                </a:solidFill>
                <a:latin typeface="Open Sans"/>
                <a:ea typeface="Open Sans"/>
                <a:cs typeface="Open Sans"/>
                <a:sym typeface="Open Sans"/>
              </a:rPr>
              <a:t>Click on the gray dash-lined box</a:t>
            </a:r>
          </a:p>
          <a:p>
            <a:pPr indent="-355600" lvl="0" marL="457200" rtl="0">
              <a:lnSpc>
                <a:spcPct val="115000"/>
              </a:lnSpc>
              <a:spcBef>
                <a:spcPts val="0"/>
              </a:spcBef>
              <a:spcAft>
                <a:spcPts val="1000"/>
              </a:spcAft>
              <a:buClr>
                <a:schemeClr val="dk1"/>
              </a:buClr>
              <a:buSzPct val="100000"/>
              <a:buFont typeface="Open Sans"/>
              <a:buAutoNum type="arabicPeriod"/>
            </a:pPr>
            <a:r>
              <a:rPr i="1" lang="en" sz="2000">
                <a:solidFill>
                  <a:schemeClr val="dk1"/>
                </a:solidFill>
                <a:latin typeface="Open Sans"/>
                <a:ea typeface="Open Sans"/>
                <a:cs typeface="Open Sans"/>
                <a:sym typeface="Open Sans"/>
              </a:rPr>
              <a:t>Select “Alexa Skills Kit” from the dropdown menu</a:t>
            </a:r>
          </a:p>
          <a:p>
            <a:pPr indent="-355600" lvl="0" marL="457200" rtl="0">
              <a:lnSpc>
                <a:spcPct val="115000"/>
              </a:lnSpc>
              <a:spcBef>
                <a:spcPts val="0"/>
              </a:spcBef>
              <a:spcAft>
                <a:spcPts val="1000"/>
              </a:spcAft>
              <a:buClr>
                <a:schemeClr val="dk1"/>
              </a:buClr>
              <a:buSzPct val="100000"/>
              <a:buFont typeface="Open Sans"/>
              <a:buAutoNum type="arabicPeriod"/>
            </a:pPr>
            <a:r>
              <a:rPr i="1" lang="en" sz="2000">
                <a:solidFill>
                  <a:schemeClr val="dk1"/>
                </a:solidFill>
                <a:latin typeface="Open Sans"/>
                <a:ea typeface="Open Sans"/>
                <a:cs typeface="Open Sans"/>
                <a:sym typeface="Open Sans"/>
              </a:rPr>
              <a:t>Click the Next button to continue.</a:t>
            </a:r>
          </a:p>
        </p:txBody>
      </p:sp>
      <p:sp>
        <p:nvSpPr>
          <p:cNvPr id="291" name="Shape 291"/>
          <p:cNvSpPr txBox="1"/>
          <p:nvPr/>
        </p:nvSpPr>
        <p:spPr>
          <a:xfrm>
            <a:off x="235775" y="3181967"/>
            <a:ext cx="4523400" cy="474299"/>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b="1" lang="en" sz="2400">
                <a:solidFill>
                  <a:srgbClr val="5EA5E5"/>
                </a:solidFill>
                <a:latin typeface="Open Sans"/>
                <a:ea typeface="Open Sans"/>
                <a:cs typeface="Open Sans"/>
                <a:sym typeface="Open Sans"/>
              </a:rPr>
              <a:t>Instructions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grpSp>
        <p:nvGrpSpPr>
          <p:cNvPr id="59" name="Shape 59"/>
          <p:cNvGrpSpPr/>
          <p:nvPr/>
        </p:nvGrpSpPr>
        <p:grpSpPr>
          <a:xfrm>
            <a:off x="777550" y="2631228"/>
            <a:ext cx="3203700" cy="3591600"/>
            <a:chOff x="781025" y="2736350"/>
            <a:chExt cx="3203700" cy="3591600"/>
          </a:xfrm>
        </p:grpSpPr>
        <p:sp>
          <p:nvSpPr>
            <p:cNvPr id="60" name="Shape 60"/>
            <p:cNvSpPr/>
            <p:nvPr/>
          </p:nvSpPr>
          <p:spPr>
            <a:xfrm>
              <a:off x="781025" y="2736350"/>
              <a:ext cx="3203700" cy="3591600"/>
            </a:xfrm>
            <a:prstGeom prst="rect">
              <a:avLst/>
            </a:prstGeom>
            <a:noFill/>
            <a:ln cap="flat" cmpd="sng" w="76200">
              <a:solidFill>
                <a:srgbClr val="353535"/>
              </a:solidFill>
              <a:prstDash val="solid"/>
              <a:round/>
              <a:headEnd len="med" w="med" type="none"/>
              <a:tailEnd len="med" w="med" type="none"/>
            </a:ln>
          </p:spPr>
          <p:txBody>
            <a:bodyPr anchorCtr="0" anchor="b" bIns="91425" lIns="91425" rIns="91425" wrap="square" tIns="91425">
              <a:noAutofit/>
            </a:bodyPr>
            <a:lstStyle/>
            <a:p>
              <a:pPr lvl="0" rtl="0" algn="ctr">
                <a:spcBef>
                  <a:spcPts val="0"/>
                </a:spcBef>
                <a:buNone/>
              </a:pPr>
              <a:r>
                <a:t/>
              </a:r>
              <a:endParaRPr b="1" sz="2800">
                <a:solidFill>
                  <a:srgbClr val="353535"/>
                </a:solidFill>
                <a:latin typeface="Open Sans"/>
                <a:ea typeface="Open Sans"/>
                <a:cs typeface="Open Sans"/>
                <a:sym typeface="Open Sans"/>
              </a:endParaRPr>
            </a:p>
            <a:p>
              <a:pPr lvl="0" rtl="0" algn="ctr">
                <a:spcBef>
                  <a:spcPts val="0"/>
                </a:spcBef>
                <a:buClr>
                  <a:schemeClr val="dk1"/>
                </a:buClr>
                <a:buFont typeface="Arial"/>
                <a:buNone/>
              </a:pPr>
              <a:r>
                <a:t/>
              </a:r>
              <a:endParaRPr b="1" sz="2800">
                <a:solidFill>
                  <a:srgbClr val="353535"/>
                </a:solidFill>
                <a:latin typeface="Open Sans"/>
                <a:ea typeface="Open Sans"/>
                <a:cs typeface="Open Sans"/>
                <a:sym typeface="Open Sans"/>
              </a:endParaRPr>
            </a:p>
            <a:p>
              <a:pPr lvl="0" rtl="0" algn="ctr">
                <a:spcBef>
                  <a:spcPts val="0"/>
                </a:spcBef>
                <a:buNone/>
              </a:pPr>
              <a:r>
                <a:rPr b="1" lang="en" sz="1800">
                  <a:solidFill>
                    <a:srgbClr val="5EA5E5"/>
                  </a:solidFill>
                  <a:latin typeface="Open Sans"/>
                  <a:ea typeface="Open Sans"/>
                  <a:cs typeface="Open Sans"/>
                  <a:sym typeface="Open Sans"/>
                </a:rPr>
                <a:t>Wifi Network:</a:t>
              </a:r>
            </a:p>
            <a:p>
              <a:pPr lvl="0" rtl="0" algn="ctr">
                <a:spcBef>
                  <a:spcPts val="0"/>
                </a:spcBef>
                <a:buNone/>
              </a:pPr>
              <a:r>
                <a:rPr b="1" lang="en" sz="2800">
                  <a:solidFill>
                    <a:srgbClr val="353535"/>
                  </a:solidFill>
                  <a:latin typeface="Open Sans"/>
                  <a:ea typeface="Open Sans"/>
                  <a:cs typeface="Open Sans"/>
                  <a:sym typeface="Open Sans"/>
                </a:rPr>
                <a:t>[Network]</a:t>
              </a:r>
            </a:p>
            <a:p>
              <a:pPr lvl="0" rtl="0" algn="ctr">
                <a:spcBef>
                  <a:spcPts val="0"/>
                </a:spcBef>
                <a:buNone/>
              </a:pPr>
              <a:r>
                <a:t/>
              </a:r>
              <a:endParaRPr b="1" sz="2800">
                <a:solidFill>
                  <a:srgbClr val="353535"/>
                </a:solidFill>
                <a:latin typeface="Open Sans"/>
                <a:ea typeface="Open Sans"/>
                <a:cs typeface="Open Sans"/>
                <a:sym typeface="Open Sans"/>
              </a:endParaRPr>
            </a:p>
            <a:p>
              <a:pPr lvl="0" rtl="0" algn="ctr">
                <a:spcBef>
                  <a:spcPts val="0"/>
                </a:spcBef>
                <a:buClr>
                  <a:schemeClr val="dk1"/>
                </a:buClr>
                <a:buSzPct val="61111"/>
                <a:buFont typeface="Arial"/>
                <a:buNone/>
              </a:pPr>
              <a:r>
                <a:rPr b="1" lang="en" sz="1800">
                  <a:solidFill>
                    <a:srgbClr val="5EA5E5"/>
                  </a:solidFill>
                  <a:latin typeface="Open Sans"/>
                  <a:ea typeface="Open Sans"/>
                  <a:cs typeface="Open Sans"/>
                  <a:sym typeface="Open Sans"/>
                </a:rPr>
                <a:t>Wifi Password:</a:t>
              </a:r>
            </a:p>
            <a:p>
              <a:pPr lvl="0" rtl="0" algn="ctr">
                <a:spcBef>
                  <a:spcPts val="0"/>
                </a:spcBef>
                <a:buNone/>
              </a:pPr>
              <a:r>
                <a:rPr b="1" lang="en" sz="2800">
                  <a:solidFill>
                    <a:srgbClr val="353535"/>
                  </a:solidFill>
                  <a:latin typeface="Open Sans"/>
                  <a:ea typeface="Open Sans"/>
                  <a:cs typeface="Open Sans"/>
                  <a:sym typeface="Open Sans"/>
                </a:rPr>
                <a:t>[Password]</a:t>
              </a:r>
            </a:p>
            <a:p>
              <a:pPr lvl="0" rtl="0" algn="ctr">
                <a:spcBef>
                  <a:spcPts val="0"/>
                </a:spcBef>
                <a:buNone/>
              </a:pPr>
              <a:r>
                <a:t/>
              </a:r>
              <a:endParaRPr b="1" sz="2800">
                <a:solidFill>
                  <a:srgbClr val="353535"/>
                </a:solidFill>
                <a:latin typeface="Open Sans"/>
                <a:ea typeface="Open Sans"/>
                <a:cs typeface="Open Sans"/>
                <a:sym typeface="Open Sans"/>
              </a:endParaRPr>
            </a:p>
          </p:txBody>
        </p:sp>
        <p:pic>
          <p:nvPicPr>
            <p:cNvPr id="61" name="Shape 61"/>
            <p:cNvPicPr preferRelativeResize="0"/>
            <p:nvPr/>
          </p:nvPicPr>
          <p:blipFill rotWithShape="1">
            <a:blip r:embed="rId3">
              <a:alphaModFix/>
            </a:blip>
            <a:srcRect b="22964" l="15382" r="12633" t="25138"/>
            <a:stretch/>
          </p:blipFill>
          <p:spPr>
            <a:xfrm>
              <a:off x="1955310" y="3044523"/>
              <a:ext cx="855126" cy="616550"/>
            </a:xfrm>
            <a:prstGeom prst="rect">
              <a:avLst/>
            </a:prstGeom>
            <a:noFill/>
            <a:ln>
              <a:noFill/>
            </a:ln>
          </p:spPr>
        </p:pic>
      </p:grpSp>
      <p:grpSp>
        <p:nvGrpSpPr>
          <p:cNvPr id="62" name="Shape 62"/>
          <p:cNvGrpSpPr/>
          <p:nvPr/>
        </p:nvGrpSpPr>
        <p:grpSpPr>
          <a:xfrm>
            <a:off x="5162750" y="2631228"/>
            <a:ext cx="3203700" cy="3591600"/>
            <a:chOff x="5166225" y="2736350"/>
            <a:chExt cx="3203700" cy="3591600"/>
          </a:xfrm>
        </p:grpSpPr>
        <p:sp>
          <p:nvSpPr>
            <p:cNvPr id="63" name="Shape 63"/>
            <p:cNvSpPr/>
            <p:nvPr/>
          </p:nvSpPr>
          <p:spPr>
            <a:xfrm>
              <a:off x="5166225" y="2736350"/>
              <a:ext cx="3203700" cy="3591600"/>
            </a:xfrm>
            <a:prstGeom prst="rect">
              <a:avLst/>
            </a:prstGeom>
            <a:noFill/>
            <a:ln cap="flat" cmpd="sng" w="76200">
              <a:solidFill>
                <a:srgbClr val="353535"/>
              </a:solidFill>
              <a:prstDash val="solid"/>
              <a:round/>
              <a:headEnd len="med" w="med" type="none"/>
              <a:tailEnd len="med" w="med" type="none"/>
            </a:ln>
          </p:spPr>
          <p:txBody>
            <a:bodyPr anchorCtr="0" anchor="b" bIns="91425" lIns="91425" rIns="91425" wrap="square" tIns="91425">
              <a:noAutofit/>
            </a:bodyPr>
            <a:lstStyle/>
            <a:p>
              <a:pPr lvl="0" rtl="0" algn="l">
                <a:spcBef>
                  <a:spcPts val="0"/>
                </a:spcBef>
                <a:buNone/>
              </a:pPr>
              <a:r>
                <a:t/>
              </a:r>
              <a:endParaRPr b="1" sz="2800">
                <a:solidFill>
                  <a:srgbClr val="353535"/>
                </a:solidFill>
                <a:latin typeface="Open Sans"/>
                <a:ea typeface="Open Sans"/>
                <a:cs typeface="Open Sans"/>
                <a:sym typeface="Open Sans"/>
              </a:endParaRPr>
            </a:p>
            <a:p>
              <a:pPr lvl="0" rtl="0" algn="ctr">
                <a:spcBef>
                  <a:spcPts val="0"/>
                </a:spcBef>
                <a:buNone/>
              </a:pPr>
              <a:r>
                <a:rPr b="1" lang="en" sz="1800">
                  <a:solidFill>
                    <a:srgbClr val="5EA5E5"/>
                  </a:solidFill>
                  <a:latin typeface="Open Sans"/>
                  <a:ea typeface="Open Sans"/>
                  <a:cs typeface="Open Sans"/>
                  <a:sym typeface="Open Sans"/>
                </a:rPr>
                <a:t>Event Hashtag:</a:t>
              </a:r>
            </a:p>
            <a:p>
              <a:pPr lvl="0" rtl="0" algn="ctr">
                <a:spcBef>
                  <a:spcPts val="0"/>
                </a:spcBef>
                <a:buNone/>
              </a:pPr>
              <a:r>
                <a:rPr b="1" lang="en" sz="2800">
                  <a:solidFill>
                    <a:srgbClr val="353535"/>
                  </a:solidFill>
                  <a:latin typeface="Open Sans"/>
                  <a:ea typeface="Open Sans"/>
                  <a:cs typeface="Open Sans"/>
                  <a:sym typeface="Open Sans"/>
                </a:rPr>
                <a:t>#MLHLocalhost</a:t>
              </a:r>
            </a:p>
            <a:p>
              <a:pPr lvl="0" rtl="0" algn="ctr">
                <a:spcBef>
                  <a:spcPts val="0"/>
                </a:spcBef>
                <a:buNone/>
              </a:pPr>
              <a:r>
                <a:t/>
              </a:r>
              <a:endParaRPr b="1" sz="2800">
                <a:solidFill>
                  <a:srgbClr val="353535"/>
                </a:solidFill>
                <a:latin typeface="Open Sans"/>
                <a:ea typeface="Open Sans"/>
                <a:cs typeface="Open Sans"/>
                <a:sym typeface="Open Sans"/>
              </a:endParaRPr>
            </a:p>
            <a:p>
              <a:pPr lvl="0" rtl="0" algn="ctr">
                <a:spcBef>
                  <a:spcPts val="0"/>
                </a:spcBef>
                <a:buNone/>
              </a:pPr>
              <a:r>
                <a:rPr b="1" lang="en" sz="1800">
                  <a:solidFill>
                    <a:srgbClr val="5EA5E5"/>
                  </a:solidFill>
                  <a:latin typeface="Open Sans"/>
                  <a:ea typeface="Open Sans"/>
                  <a:cs typeface="Open Sans"/>
                  <a:sym typeface="Open Sans"/>
                </a:rPr>
                <a:t>Twitter Handle:</a:t>
              </a:r>
            </a:p>
            <a:p>
              <a:pPr lvl="0" rtl="0" algn="ctr">
                <a:spcBef>
                  <a:spcPts val="0"/>
                </a:spcBef>
                <a:buNone/>
              </a:pPr>
              <a:r>
                <a:rPr b="1" lang="en" sz="2800">
                  <a:solidFill>
                    <a:srgbClr val="353535"/>
                  </a:solidFill>
                  <a:latin typeface="Open Sans"/>
                  <a:ea typeface="Open Sans"/>
                  <a:cs typeface="Open Sans"/>
                  <a:sym typeface="Open Sans"/>
                </a:rPr>
                <a:t>@MLHacks</a:t>
              </a:r>
            </a:p>
            <a:p>
              <a:pPr lvl="0" rtl="0" algn="ctr">
                <a:spcBef>
                  <a:spcPts val="0"/>
                </a:spcBef>
                <a:buClr>
                  <a:schemeClr val="dk1"/>
                </a:buClr>
                <a:buFont typeface="Arial"/>
                <a:buNone/>
              </a:pPr>
              <a:r>
                <a:t/>
              </a:r>
              <a:endParaRPr b="1" sz="2800">
                <a:solidFill>
                  <a:srgbClr val="353535"/>
                </a:solidFill>
                <a:latin typeface="Open Sans"/>
                <a:ea typeface="Open Sans"/>
                <a:cs typeface="Open Sans"/>
                <a:sym typeface="Open Sans"/>
              </a:endParaRPr>
            </a:p>
          </p:txBody>
        </p:sp>
        <p:pic>
          <p:nvPicPr>
            <p:cNvPr id="64" name="Shape 64"/>
            <p:cNvPicPr preferRelativeResize="0"/>
            <p:nvPr/>
          </p:nvPicPr>
          <p:blipFill>
            <a:blip r:embed="rId4">
              <a:alphaModFix/>
            </a:blip>
            <a:stretch>
              <a:fillRect/>
            </a:stretch>
          </p:blipFill>
          <p:spPr>
            <a:xfrm>
              <a:off x="6400160" y="2984887"/>
              <a:ext cx="735824" cy="735825"/>
            </a:xfrm>
            <a:prstGeom prst="rect">
              <a:avLst/>
            </a:prstGeom>
            <a:noFill/>
            <a:ln>
              <a:noFill/>
            </a:ln>
          </p:spPr>
        </p:pic>
      </p:grpSp>
      <p:sp>
        <p:nvSpPr>
          <p:cNvPr id="65" name="Shape 65"/>
          <p:cNvSpPr txBox="1"/>
          <p:nvPr>
            <p:ph type="title"/>
          </p:nvPr>
        </p:nvSpPr>
        <p:spPr>
          <a:xfrm>
            <a:off x="161550" y="919650"/>
            <a:ext cx="8820900" cy="1028100"/>
          </a:xfrm>
          <a:prstGeom prst="rect">
            <a:avLst/>
          </a:prstGeom>
          <a:noFill/>
          <a:ln>
            <a:noFill/>
          </a:ln>
        </p:spPr>
        <p:txBody>
          <a:bodyPr anchorCtr="0" anchor="ctr" bIns="91425" lIns="91425" rIns="91425" wrap="square" tIns="91425">
            <a:noAutofit/>
          </a:bodyPr>
          <a:lstStyle/>
          <a:p>
            <a:pPr lvl="0" rtl="0" algn="ctr">
              <a:spcBef>
                <a:spcPts val="0"/>
              </a:spcBef>
              <a:buNone/>
            </a:pPr>
            <a:r>
              <a:rPr b="1" i="1" lang="en" sz="3000">
                <a:solidFill>
                  <a:srgbClr val="5EA5E5"/>
                </a:solidFill>
                <a:latin typeface="Open Sans"/>
                <a:ea typeface="Open Sans"/>
                <a:cs typeface="Open Sans"/>
                <a:sym typeface="Open Sans"/>
              </a:rPr>
              <a:t>Welcome to</a:t>
            </a:r>
          </a:p>
          <a:p>
            <a:pPr lvl="0" rtl="0" algn="ctr">
              <a:spcBef>
                <a:spcPts val="0"/>
              </a:spcBef>
              <a:buNone/>
            </a:pPr>
            <a:r>
              <a:rPr b="1" i="1" lang="en" sz="3000">
                <a:solidFill>
                  <a:srgbClr val="353535"/>
                </a:solidFill>
                <a:latin typeface="Open Sans"/>
                <a:ea typeface="Open Sans"/>
                <a:cs typeface="Open Sans"/>
                <a:sym typeface="Open Sans"/>
              </a:rPr>
              <a:t>MLH Localhost: Hacking with Alexa!</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Shape 296"/>
          <p:cNvSpPr txBox="1"/>
          <p:nvPr>
            <p:ph type="title"/>
          </p:nvPr>
        </p:nvSpPr>
        <p:spPr>
          <a:xfrm>
            <a:off x="220825" y="647750"/>
            <a:ext cx="8820900" cy="824400"/>
          </a:xfrm>
          <a:prstGeom prst="rect">
            <a:avLst/>
          </a:prstGeom>
        </p:spPr>
        <p:txBody>
          <a:bodyPr anchorCtr="0" anchor="ctr" bIns="91425" lIns="91425" rIns="91425" wrap="square" tIns="91425">
            <a:noAutofit/>
          </a:bodyPr>
          <a:lstStyle/>
          <a:p>
            <a:pPr lvl="0" rtl="0">
              <a:spcBef>
                <a:spcPts val="0"/>
              </a:spcBef>
              <a:buNone/>
            </a:pPr>
            <a:r>
              <a:rPr lang="en" sz="3000"/>
              <a:t>Configure your Lambda Function</a:t>
            </a:r>
          </a:p>
        </p:txBody>
      </p:sp>
      <p:sp>
        <p:nvSpPr>
          <p:cNvPr id="297" name="Shape 297"/>
          <p:cNvSpPr txBox="1"/>
          <p:nvPr/>
        </p:nvSpPr>
        <p:spPr>
          <a:xfrm>
            <a:off x="841500" y="1472148"/>
            <a:ext cx="7461000" cy="10617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Enter a Name, Description, and select "Node 6.1" as the Runtime for your skill as in the example.</a:t>
            </a:r>
          </a:p>
        </p:txBody>
      </p:sp>
      <p:pic>
        <p:nvPicPr>
          <p:cNvPr id="298" name="Shape 298"/>
          <p:cNvPicPr preferRelativeResize="0"/>
          <p:nvPr/>
        </p:nvPicPr>
        <p:blipFill>
          <a:blip r:embed="rId3">
            <a:alphaModFix/>
          </a:blip>
          <a:stretch>
            <a:fillRect/>
          </a:stretch>
        </p:blipFill>
        <p:spPr>
          <a:xfrm>
            <a:off x="1285862" y="2890837"/>
            <a:ext cx="6572250" cy="2409825"/>
          </a:xfrm>
          <a:prstGeom prst="rect">
            <a:avLst/>
          </a:prstGeom>
          <a:noFill/>
          <a:ln cap="flat" cmpd="sng" w="19050">
            <a:solidFill>
              <a:schemeClr val="dk2"/>
            </a:solidFill>
            <a:prstDash val="solid"/>
            <a:round/>
            <a:headEnd len="med" w="med" type="none"/>
            <a:tailEnd len="med" w="med"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220825" y="647750"/>
            <a:ext cx="8820900" cy="824400"/>
          </a:xfrm>
          <a:prstGeom prst="rect">
            <a:avLst/>
          </a:prstGeom>
        </p:spPr>
        <p:txBody>
          <a:bodyPr anchorCtr="0" anchor="ctr" bIns="91425" lIns="91425" rIns="91425" wrap="square" tIns="91425">
            <a:noAutofit/>
          </a:bodyPr>
          <a:lstStyle/>
          <a:p>
            <a:pPr lvl="0" rtl="0">
              <a:spcBef>
                <a:spcPts val="0"/>
              </a:spcBef>
              <a:buNone/>
            </a:pPr>
            <a:r>
              <a:rPr lang="en" sz="3000"/>
              <a:t>Step 1: Download the Sample Code</a:t>
            </a:r>
          </a:p>
        </p:txBody>
      </p:sp>
      <p:sp>
        <p:nvSpPr>
          <p:cNvPr id="304" name="Shape 304"/>
          <p:cNvSpPr txBox="1"/>
          <p:nvPr/>
        </p:nvSpPr>
        <p:spPr>
          <a:xfrm>
            <a:off x="841500" y="1472148"/>
            <a:ext cx="7461000" cy="10617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To get the sample code, head to this URL:</a:t>
            </a:r>
          </a:p>
          <a:p>
            <a:pPr lvl="0" rtl="0" algn="ctr">
              <a:lnSpc>
                <a:spcPct val="115000"/>
              </a:lnSpc>
              <a:spcBef>
                <a:spcPts val="0"/>
              </a:spcBef>
              <a:buClr>
                <a:schemeClr val="dk1"/>
              </a:buClr>
              <a:buSzPct val="45833"/>
              <a:buFont typeface="Arial"/>
              <a:buNone/>
            </a:pPr>
            <a:r>
              <a:rPr b="1" lang="en" sz="2400">
                <a:solidFill>
                  <a:srgbClr val="5EA5E5"/>
                </a:solidFill>
                <a:latin typeface="Open Sans"/>
                <a:ea typeface="Open Sans"/>
                <a:cs typeface="Open Sans"/>
                <a:sym typeface="Open Sans"/>
              </a:rPr>
              <a:t>mlhlocal.host/alexa-code</a:t>
            </a:r>
          </a:p>
        </p:txBody>
      </p:sp>
      <p:pic>
        <p:nvPicPr>
          <p:cNvPr id="305" name="Shape 305"/>
          <p:cNvPicPr preferRelativeResize="0"/>
          <p:nvPr/>
        </p:nvPicPr>
        <p:blipFill>
          <a:blip r:embed="rId3">
            <a:alphaModFix/>
          </a:blip>
          <a:stretch>
            <a:fillRect/>
          </a:stretch>
        </p:blipFill>
        <p:spPr>
          <a:xfrm>
            <a:off x="434325" y="5653471"/>
            <a:ext cx="8393890" cy="824399"/>
          </a:xfrm>
          <a:prstGeom prst="rect">
            <a:avLst/>
          </a:prstGeom>
          <a:noFill/>
          <a:ln>
            <a:noFill/>
          </a:ln>
        </p:spPr>
      </p:pic>
      <p:sp>
        <p:nvSpPr>
          <p:cNvPr id="306" name="Shape 306"/>
          <p:cNvSpPr txBox="1"/>
          <p:nvPr/>
        </p:nvSpPr>
        <p:spPr>
          <a:xfrm>
            <a:off x="968250" y="4269420"/>
            <a:ext cx="7461000" cy="10617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Unzip the directory and open </a:t>
            </a:r>
            <a:r>
              <a:rPr lang="en" sz="2200">
                <a:solidFill>
                  <a:srgbClr val="5EA5E5"/>
                </a:solidFill>
                <a:latin typeface="Consolas"/>
                <a:ea typeface="Consolas"/>
                <a:cs typeface="Consolas"/>
                <a:sym typeface="Consolas"/>
              </a:rPr>
              <a:t>src/index.js</a:t>
            </a:r>
            <a:r>
              <a:rPr lang="en" sz="2200">
                <a:solidFill>
                  <a:schemeClr val="dk1"/>
                </a:solidFill>
                <a:latin typeface="Open Sans"/>
                <a:ea typeface="Open Sans"/>
                <a:cs typeface="Open Sans"/>
                <a:sym typeface="Open Sans"/>
              </a:rPr>
              <a:t> in your </a:t>
            </a:r>
          </a:p>
          <a:p>
            <a:pPr lvl="0" rtl="0" algn="ctr">
              <a:lnSpc>
                <a:spcPct val="115000"/>
              </a:lnSpc>
              <a:spcBef>
                <a:spcPts val="0"/>
              </a:spcBef>
              <a:buNone/>
            </a:pPr>
            <a:r>
              <a:rPr lang="en" sz="2200">
                <a:solidFill>
                  <a:schemeClr val="dk1"/>
                </a:solidFill>
                <a:latin typeface="Open Sans"/>
                <a:ea typeface="Open Sans"/>
                <a:cs typeface="Open Sans"/>
                <a:sym typeface="Open Sans"/>
              </a:rPr>
              <a:t>favorite code editor.</a:t>
            </a:r>
          </a:p>
        </p:txBody>
      </p:sp>
      <p:sp>
        <p:nvSpPr>
          <p:cNvPr id="307" name="Shape 307"/>
          <p:cNvSpPr txBox="1"/>
          <p:nvPr>
            <p:ph type="title"/>
          </p:nvPr>
        </p:nvSpPr>
        <p:spPr>
          <a:xfrm>
            <a:off x="220825" y="3349450"/>
            <a:ext cx="8820900" cy="824400"/>
          </a:xfrm>
          <a:prstGeom prst="rect">
            <a:avLst/>
          </a:prstGeom>
        </p:spPr>
        <p:txBody>
          <a:bodyPr anchorCtr="0" anchor="ctr" bIns="91425" lIns="91425" rIns="91425" wrap="square" tIns="91425">
            <a:noAutofit/>
          </a:bodyPr>
          <a:lstStyle/>
          <a:p>
            <a:pPr lvl="0" rtl="0">
              <a:spcBef>
                <a:spcPts val="0"/>
              </a:spcBef>
              <a:buNone/>
            </a:pPr>
            <a:r>
              <a:rPr lang="en" sz="3000">
                <a:solidFill>
                  <a:schemeClr val="dk1"/>
                </a:solidFill>
              </a:rPr>
              <a:t>Step 2: </a:t>
            </a:r>
            <a:r>
              <a:rPr lang="en" sz="3000"/>
              <a:t>Open Index.js</a:t>
            </a:r>
          </a:p>
        </p:txBody>
      </p:sp>
      <p:cxnSp>
        <p:nvCxnSpPr>
          <p:cNvPr id="308" name="Shape 308"/>
          <p:cNvCxnSpPr/>
          <p:nvPr/>
        </p:nvCxnSpPr>
        <p:spPr>
          <a:xfrm>
            <a:off x="18600" y="3027100"/>
            <a:ext cx="9106800" cy="0"/>
          </a:xfrm>
          <a:prstGeom prst="straightConnector1">
            <a:avLst/>
          </a:prstGeom>
          <a:noFill/>
          <a:ln cap="flat" cmpd="sng" w="19050">
            <a:solidFill>
              <a:schemeClr val="dk2"/>
            </a:solidFill>
            <a:prstDash val="solid"/>
            <a:round/>
            <a:headEnd len="lg" w="lg" type="none"/>
            <a:tailEnd len="lg" w="lg"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pic>
        <p:nvPicPr>
          <p:cNvPr id="313" name="Shape 313"/>
          <p:cNvPicPr preferRelativeResize="0"/>
          <p:nvPr/>
        </p:nvPicPr>
        <p:blipFill rotWithShape="1">
          <a:blip r:embed="rId3">
            <a:alphaModFix/>
          </a:blip>
          <a:srcRect b="21795" l="0" r="0" t="0"/>
          <a:stretch/>
        </p:blipFill>
        <p:spPr>
          <a:xfrm>
            <a:off x="333375" y="2794700"/>
            <a:ext cx="8477250" cy="3516024"/>
          </a:xfrm>
          <a:prstGeom prst="rect">
            <a:avLst/>
          </a:prstGeom>
          <a:noFill/>
          <a:ln>
            <a:noFill/>
          </a:ln>
        </p:spPr>
      </p:pic>
      <p:sp>
        <p:nvSpPr>
          <p:cNvPr id="314" name="Shape 314"/>
          <p:cNvSpPr txBox="1"/>
          <p:nvPr>
            <p:ph type="title"/>
          </p:nvPr>
        </p:nvSpPr>
        <p:spPr>
          <a:xfrm>
            <a:off x="220825" y="647750"/>
            <a:ext cx="8820900" cy="824400"/>
          </a:xfrm>
          <a:prstGeom prst="rect">
            <a:avLst/>
          </a:prstGeom>
        </p:spPr>
        <p:txBody>
          <a:bodyPr anchorCtr="0" anchor="ctr" bIns="91425" lIns="91425" rIns="91425" wrap="square" tIns="91425">
            <a:noAutofit/>
          </a:bodyPr>
          <a:lstStyle/>
          <a:p>
            <a:pPr lvl="0" rtl="0">
              <a:spcBef>
                <a:spcPts val="0"/>
              </a:spcBef>
              <a:buNone/>
            </a:pPr>
            <a:r>
              <a:rPr lang="en" sz="3000"/>
              <a:t>Customize your Facts</a:t>
            </a:r>
          </a:p>
        </p:txBody>
      </p:sp>
      <p:sp>
        <p:nvSpPr>
          <p:cNvPr id="315" name="Shape 315"/>
          <p:cNvSpPr txBox="1"/>
          <p:nvPr/>
        </p:nvSpPr>
        <p:spPr>
          <a:xfrm>
            <a:off x="529950" y="3240875"/>
            <a:ext cx="7704600" cy="2325900"/>
          </a:xfrm>
          <a:prstGeom prst="rect">
            <a:avLst/>
          </a:prstGeom>
          <a:noFill/>
          <a:ln>
            <a:noFill/>
          </a:ln>
        </p:spPr>
        <p:txBody>
          <a:bodyPr anchorCtr="0" anchor="t" bIns="91425" lIns="91425" rIns="91425" wrap="square" tIns="91425">
            <a:noAutofit/>
          </a:bodyPr>
          <a:lstStyle/>
          <a:p>
            <a:pPr lvl="0">
              <a:spcBef>
                <a:spcPts val="0"/>
              </a:spcBef>
              <a:buClr>
                <a:schemeClr val="dk1"/>
              </a:buClr>
              <a:buFont typeface="Arial"/>
              <a:buNone/>
            </a:pPr>
            <a:r>
              <a:rPr lang="en">
                <a:solidFill>
                  <a:srgbClr val="F1C232"/>
                </a:solidFill>
                <a:latin typeface="Consolas"/>
                <a:ea typeface="Consolas"/>
                <a:cs typeface="Consolas"/>
                <a:sym typeface="Consolas"/>
              </a:rPr>
              <a:t>12</a:t>
            </a:r>
            <a:r>
              <a:rPr lang="en">
                <a:solidFill>
                  <a:schemeClr val="lt1"/>
                </a:solidFill>
                <a:latin typeface="Consolas"/>
                <a:ea typeface="Consolas"/>
                <a:cs typeface="Consolas"/>
                <a:sym typeface="Consolas"/>
              </a:rPr>
              <a:t>  </a:t>
            </a:r>
            <a:r>
              <a:rPr lang="en">
                <a:solidFill>
                  <a:srgbClr val="999999"/>
                </a:solidFill>
                <a:latin typeface="Consolas"/>
                <a:ea typeface="Consolas"/>
                <a:cs typeface="Consolas"/>
                <a:sym typeface="Consolas"/>
              </a:rPr>
              <a:t>// TODO: replace with facts about yourself</a:t>
            </a:r>
          </a:p>
          <a:p>
            <a:pPr lvl="0">
              <a:spcBef>
                <a:spcPts val="0"/>
              </a:spcBef>
              <a:buClr>
                <a:schemeClr val="dk1"/>
              </a:buClr>
              <a:buFont typeface="Arial"/>
              <a:buNone/>
            </a:pPr>
            <a:r>
              <a:rPr lang="en">
                <a:solidFill>
                  <a:srgbClr val="F1C232"/>
                </a:solidFill>
                <a:latin typeface="Consolas"/>
                <a:ea typeface="Consolas"/>
                <a:cs typeface="Consolas"/>
                <a:sym typeface="Consolas"/>
              </a:rPr>
              <a:t>13</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const</a:t>
            </a:r>
            <a:r>
              <a:rPr lang="en">
                <a:solidFill>
                  <a:schemeClr val="lt1"/>
                </a:solidFill>
                <a:latin typeface="Consolas"/>
                <a:ea typeface="Consolas"/>
                <a:cs typeface="Consolas"/>
                <a:sym typeface="Consolas"/>
              </a:rPr>
              <a:t> FACTS = [</a:t>
            </a:r>
          </a:p>
          <a:p>
            <a:pPr lvl="0">
              <a:spcBef>
                <a:spcPts val="0"/>
              </a:spcBef>
              <a:buClr>
                <a:schemeClr val="dk1"/>
              </a:buClr>
              <a:buFont typeface="Arial"/>
              <a:buNone/>
            </a:pPr>
            <a:r>
              <a:rPr lang="en">
                <a:solidFill>
                  <a:srgbClr val="F1C232"/>
                </a:solidFill>
                <a:latin typeface="Consolas"/>
                <a:ea typeface="Consolas"/>
                <a:cs typeface="Consolas"/>
                <a:sym typeface="Consolas"/>
              </a:rPr>
              <a:t>14</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"Major League Hacking is commonly called MLH."</a:t>
            </a:r>
            <a:r>
              <a:rPr lang="en">
                <a:solidFill>
                  <a:schemeClr val="lt1"/>
                </a:solidFill>
                <a:latin typeface="Consolas"/>
                <a:ea typeface="Consolas"/>
                <a:cs typeface="Consolas"/>
                <a:sym typeface="Consolas"/>
              </a:rPr>
              <a:t>,</a:t>
            </a:r>
          </a:p>
          <a:p>
            <a:pPr lvl="0">
              <a:spcBef>
                <a:spcPts val="0"/>
              </a:spcBef>
              <a:buClr>
                <a:schemeClr val="dk1"/>
              </a:buClr>
              <a:buFont typeface="Arial"/>
              <a:buNone/>
            </a:pPr>
            <a:r>
              <a:rPr lang="en">
                <a:solidFill>
                  <a:srgbClr val="F1C232"/>
                </a:solidFill>
                <a:latin typeface="Consolas"/>
                <a:ea typeface="Consolas"/>
                <a:cs typeface="Consolas"/>
                <a:sym typeface="Consolas"/>
              </a:rPr>
              <a:t>15</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"Major League Hacking's mission is to empower hackers."</a:t>
            </a:r>
            <a:r>
              <a:rPr lang="en">
                <a:solidFill>
                  <a:schemeClr val="lt1"/>
                </a:solidFill>
                <a:latin typeface="Consolas"/>
                <a:ea typeface="Consolas"/>
                <a:cs typeface="Consolas"/>
                <a:sym typeface="Consolas"/>
              </a:rPr>
              <a:t>,</a:t>
            </a:r>
          </a:p>
          <a:p>
            <a:pPr lvl="0">
              <a:spcBef>
                <a:spcPts val="0"/>
              </a:spcBef>
              <a:buClr>
                <a:schemeClr val="dk1"/>
              </a:buClr>
              <a:buFont typeface="Arial"/>
              <a:buNone/>
            </a:pPr>
            <a:r>
              <a:rPr lang="en">
                <a:solidFill>
                  <a:srgbClr val="F1C232"/>
                </a:solidFill>
                <a:latin typeface="Consolas"/>
                <a:ea typeface="Consolas"/>
                <a:cs typeface="Consolas"/>
                <a:sym typeface="Consolas"/>
              </a:rPr>
              <a:t>16</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"Over 65,000 student hackers participated in Major League Hacking..."</a:t>
            </a:r>
            <a:r>
              <a:rPr lang="en">
                <a:solidFill>
                  <a:schemeClr val="lt1"/>
                </a:solidFill>
                <a:latin typeface="Consolas"/>
                <a:ea typeface="Consolas"/>
                <a:cs typeface="Consolas"/>
                <a:sym typeface="Consolas"/>
              </a:rPr>
              <a:t>,</a:t>
            </a:r>
          </a:p>
          <a:p>
            <a:pPr lvl="0">
              <a:spcBef>
                <a:spcPts val="0"/>
              </a:spcBef>
              <a:buClr>
                <a:schemeClr val="dk1"/>
              </a:buClr>
              <a:buFont typeface="Arial"/>
              <a:buNone/>
            </a:pPr>
            <a:r>
              <a:rPr lang="en">
                <a:solidFill>
                  <a:srgbClr val="F1C232"/>
                </a:solidFill>
                <a:latin typeface="Consolas"/>
                <a:ea typeface="Consolas"/>
                <a:cs typeface="Consolas"/>
                <a:sym typeface="Consolas"/>
              </a:rPr>
              <a:t>17</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"Major League Hacking was founded in 2013 by Swift and Jon."</a:t>
            </a:r>
            <a:r>
              <a:rPr lang="en">
                <a:solidFill>
                  <a:schemeClr val="lt1"/>
                </a:solidFill>
                <a:latin typeface="Consolas"/>
                <a:ea typeface="Consolas"/>
                <a:cs typeface="Consolas"/>
                <a:sym typeface="Consolas"/>
              </a:rPr>
              <a:t>,</a:t>
            </a:r>
          </a:p>
          <a:p>
            <a:pPr lvl="0">
              <a:spcBef>
                <a:spcPts val="0"/>
              </a:spcBef>
              <a:buClr>
                <a:schemeClr val="dk1"/>
              </a:buClr>
              <a:buFont typeface="Arial"/>
              <a:buNone/>
            </a:pPr>
            <a:r>
              <a:rPr lang="en">
                <a:solidFill>
                  <a:srgbClr val="F1C232"/>
                </a:solidFill>
                <a:latin typeface="Consolas"/>
                <a:ea typeface="Consolas"/>
                <a:cs typeface="Consolas"/>
                <a:sym typeface="Consolas"/>
              </a:rPr>
              <a:t>18</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"Hackers created over 12,000 projects at MLH hackathons in 2016."</a:t>
            </a:r>
            <a:r>
              <a:rPr lang="en">
                <a:solidFill>
                  <a:schemeClr val="lt1"/>
                </a:solidFill>
                <a:latin typeface="Consolas"/>
                <a:ea typeface="Consolas"/>
                <a:cs typeface="Consolas"/>
                <a:sym typeface="Consolas"/>
              </a:rPr>
              <a:t>,</a:t>
            </a:r>
          </a:p>
          <a:p>
            <a:pPr lvl="0">
              <a:spcBef>
                <a:spcPts val="0"/>
              </a:spcBef>
              <a:buClr>
                <a:schemeClr val="dk1"/>
              </a:buClr>
              <a:buFont typeface="Arial"/>
              <a:buNone/>
            </a:pPr>
            <a:r>
              <a:rPr lang="en">
                <a:solidFill>
                  <a:srgbClr val="F1C232"/>
                </a:solidFill>
                <a:latin typeface="Consolas"/>
                <a:ea typeface="Consolas"/>
                <a:cs typeface="Consolas"/>
                <a:sym typeface="Consolas"/>
              </a:rPr>
              <a:t>19</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"Over 200 schools around the world hosted MLH hackathons in 2016."</a:t>
            </a:r>
            <a:r>
              <a:rPr lang="en">
                <a:solidFill>
                  <a:schemeClr val="lt1"/>
                </a:solidFill>
                <a:latin typeface="Consolas"/>
                <a:ea typeface="Consolas"/>
                <a:cs typeface="Consolas"/>
                <a:sym typeface="Consolas"/>
              </a:rPr>
              <a:t>,</a:t>
            </a:r>
          </a:p>
          <a:p>
            <a:pPr lvl="0">
              <a:spcBef>
                <a:spcPts val="0"/>
              </a:spcBef>
              <a:buClr>
                <a:schemeClr val="dk1"/>
              </a:buClr>
              <a:buFont typeface="Arial"/>
              <a:buNone/>
            </a:pPr>
            <a:r>
              <a:rPr lang="en">
                <a:solidFill>
                  <a:srgbClr val="F1C232"/>
                </a:solidFill>
                <a:latin typeface="Consolas"/>
                <a:ea typeface="Consolas"/>
                <a:cs typeface="Consolas"/>
                <a:sym typeface="Consolas"/>
              </a:rPr>
              <a:t>20</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"Major League Hacking is headquartered in New York City."</a:t>
            </a:r>
          </a:p>
          <a:p>
            <a:pPr lvl="0">
              <a:spcBef>
                <a:spcPts val="0"/>
              </a:spcBef>
              <a:buNone/>
            </a:pPr>
            <a:r>
              <a:rPr lang="en">
                <a:solidFill>
                  <a:srgbClr val="F1C232"/>
                </a:solidFill>
                <a:latin typeface="Consolas"/>
                <a:ea typeface="Consolas"/>
                <a:cs typeface="Consolas"/>
                <a:sym typeface="Consolas"/>
              </a:rPr>
              <a:t>21  </a:t>
            </a:r>
            <a:r>
              <a:rPr lang="en">
                <a:solidFill>
                  <a:schemeClr val="lt1"/>
                </a:solidFill>
                <a:latin typeface="Consolas"/>
                <a:ea typeface="Consolas"/>
                <a:cs typeface="Consolas"/>
                <a:sym typeface="Consolas"/>
              </a:rPr>
              <a:t>];</a:t>
            </a:r>
          </a:p>
        </p:txBody>
      </p:sp>
      <p:sp>
        <p:nvSpPr>
          <p:cNvPr id="316" name="Shape 316"/>
          <p:cNvSpPr txBox="1"/>
          <p:nvPr/>
        </p:nvSpPr>
        <p:spPr>
          <a:xfrm>
            <a:off x="758550" y="1472150"/>
            <a:ext cx="7626900" cy="10617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Find the </a:t>
            </a:r>
            <a:r>
              <a:rPr lang="en" sz="2200">
                <a:solidFill>
                  <a:srgbClr val="5EA5E5"/>
                </a:solidFill>
                <a:latin typeface="Consolas"/>
                <a:ea typeface="Consolas"/>
                <a:cs typeface="Consolas"/>
                <a:sym typeface="Consolas"/>
              </a:rPr>
              <a:t>FACTS</a:t>
            </a:r>
            <a:r>
              <a:rPr lang="en" sz="2200">
                <a:solidFill>
                  <a:schemeClr val="dk1"/>
                </a:solidFill>
                <a:latin typeface="Open Sans"/>
                <a:ea typeface="Open Sans"/>
                <a:cs typeface="Open Sans"/>
                <a:sym typeface="Open Sans"/>
              </a:rPr>
              <a:t> array inside </a:t>
            </a:r>
            <a:r>
              <a:rPr lang="en" sz="2200">
                <a:solidFill>
                  <a:srgbClr val="5EA5E5"/>
                </a:solidFill>
                <a:latin typeface="Consolas"/>
                <a:ea typeface="Consolas"/>
                <a:cs typeface="Consolas"/>
                <a:sym typeface="Consolas"/>
              </a:rPr>
              <a:t>index.js</a:t>
            </a:r>
            <a:r>
              <a:rPr lang="en" sz="2200">
                <a:solidFill>
                  <a:schemeClr val="dk1"/>
                </a:solidFill>
                <a:latin typeface="Open Sans"/>
                <a:ea typeface="Open Sans"/>
                <a:cs typeface="Open Sans"/>
                <a:sym typeface="Open Sans"/>
              </a:rPr>
              <a:t>. Replace the facts about MLH with some facts about yourself!</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pic>
        <p:nvPicPr>
          <p:cNvPr id="321" name="Shape 321"/>
          <p:cNvPicPr preferRelativeResize="0"/>
          <p:nvPr/>
        </p:nvPicPr>
        <p:blipFill rotWithShape="1">
          <a:blip r:embed="rId3">
            <a:alphaModFix/>
          </a:blip>
          <a:srcRect b="21795" l="0" r="0" t="0"/>
          <a:stretch/>
        </p:blipFill>
        <p:spPr>
          <a:xfrm>
            <a:off x="333375" y="2794700"/>
            <a:ext cx="8477250" cy="3516024"/>
          </a:xfrm>
          <a:prstGeom prst="rect">
            <a:avLst/>
          </a:prstGeom>
          <a:noFill/>
          <a:ln>
            <a:noFill/>
          </a:ln>
        </p:spPr>
      </p:pic>
      <p:sp>
        <p:nvSpPr>
          <p:cNvPr id="322" name="Shape 322"/>
          <p:cNvSpPr txBox="1"/>
          <p:nvPr>
            <p:ph type="title"/>
          </p:nvPr>
        </p:nvSpPr>
        <p:spPr>
          <a:xfrm>
            <a:off x="220825" y="647750"/>
            <a:ext cx="8820900" cy="824400"/>
          </a:xfrm>
          <a:prstGeom prst="rect">
            <a:avLst/>
          </a:prstGeom>
        </p:spPr>
        <p:txBody>
          <a:bodyPr anchorCtr="0" anchor="ctr" bIns="91425" lIns="91425" rIns="91425" wrap="square" tIns="91425">
            <a:noAutofit/>
          </a:bodyPr>
          <a:lstStyle/>
          <a:p>
            <a:pPr lvl="0" rtl="0">
              <a:spcBef>
                <a:spcPts val="0"/>
              </a:spcBef>
              <a:buNone/>
            </a:pPr>
            <a:r>
              <a:rPr lang="en" sz="3000"/>
              <a:t>Code Review: The Handlers Object</a:t>
            </a:r>
          </a:p>
        </p:txBody>
      </p:sp>
      <p:sp>
        <p:nvSpPr>
          <p:cNvPr id="323" name="Shape 323"/>
          <p:cNvSpPr txBox="1"/>
          <p:nvPr/>
        </p:nvSpPr>
        <p:spPr>
          <a:xfrm>
            <a:off x="529950" y="3172466"/>
            <a:ext cx="7704600" cy="2890200"/>
          </a:xfrm>
          <a:prstGeom prst="rect">
            <a:avLst/>
          </a:prstGeom>
          <a:noFill/>
          <a:ln>
            <a:noFill/>
          </a:ln>
        </p:spPr>
        <p:txBody>
          <a:bodyPr anchorCtr="0" anchor="t" bIns="91425" lIns="91425" rIns="91425" wrap="square" tIns="91425">
            <a:noAutofit/>
          </a:bodyPr>
          <a:lstStyle/>
          <a:p>
            <a:pPr lvl="0">
              <a:spcBef>
                <a:spcPts val="0"/>
              </a:spcBef>
              <a:buNone/>
            </a:pPr>
            <a:r>
              <a:rPr lang="en">
                <a:solidFill>
                  <a:srgbClr val="F1C232"/>
                </a:solidFill>
                <a:latin typeface="Consolas"/>
                <a:ea typeface="Consolas"/>
                <a:cs typeface="Consolas"/>
                <a:sym typeface="Consolas"/>
              </a:rPr>
              <a:t>23</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var</a:t>
            </a:r>
            <a:r>
              <a:rPr lang="en">
                <a:solidFill>
                  <a:schemeClr val="lt1"/>
                </a:solidFill>
                <a:latin typeface="Consolas"/>
                <a:ea typeface="Consolas"/>
                <a:cs typeface="Consolas"/>
                <a:sym typeface="Consolas"/>
              </a:rPr>
              <a:t> handlers = {</a:t>
            </a:r>
          </a:p>
          <a:p>
            <a:pPr lvl="0">
              <a:spcBef>
                <a:spcPts val="0"/>
              </a:spcBef>
              <a:buNone/>
            </a:pPr>
            <a:r>
              <a:rPr lang="en">
                <a:solidFill>
                  <a:srgbClr val="F1C232"/>
                </a:solidFill>
                <a:latin typeface="Consolas"/>
                <a:ea typeface="Consolas"/>
                <a:cs typeface="Consolas"/>
                <a:sym typeface="Consolas"/>
              </a:rPr>
              <a:t>24</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'LaunchRequest'</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function</a:t>
            </a:r>
            <a:r>
              <a:rPr lang="en">
                <a:solidFill>
                  <a:schemeClr val="lt1"/>
                </a:solidFill>
                <a:latin typeface="Consolas"/>
                <a:ea typeface="Consolas"/>
                <a:cs typeface="Consolas"/>
                <a:sym typeface="Consolas"/>
              </a:rPr>
              <a:t>() { </a:t>
            </a:r>
            <a:r>
              <a:rPr lang="en">
                <a:solidFill>
                  <a:srgbClr val="B4A7D6"/>
                </a:solidFill>
                <a:latin typeface="Consolas"/>
                <a:ea typeface="Consolas"/>
                <a:cs typeface="Consolas"/>
                <a:sym typeface="Consolas"/>
              </a:rPr>
              <a:t>this</a:t>
            </a:r>
            <a:r>
              <a:rPr lang="en">
                <a:solidFill>
                  <a:schemeClr val="lt1"/>
                </a:solidFill>
                <a:latin typeface="Consolas"/>
                <a:ea typeface="Consolas"/>
                <a:cs typeface="Consolas"/>
                <a:sym typeface="Consolas"/>
              </a:rPr>
              <a:t>.emit(</a:t>
            </a:r>
            <a:r>
              <a:rPr lang="en">
                <a:solidFill>
                  <a:srgbClr val="B6D7A8"/>
                </a:solidFill>
                <a:latin typeface="Consolas"/>
                <a:ea typeface="Consolas"/>
                <a:cs typeface="Consolas"/>
                <a:sym typeface="Consolas"/>
              </a:rPr>
              <a:t>'GetFact'</a:t>
            </a:r>
            <a:r>
              <a:rPr lang="en">
                <a:solidFill>
                  <a:schemeClr val="lt1"/>
                </a:solidFill>
                <a:latin typeface="Consolas"/>
                <a:ea typeface="Consolas"/>
                <a:cs typeface="Consolas"/>
                <a:sym typeface="Consolas"/>
              </a:rPr>
              <a:t>); },</a:t>
            </a:r>
          </a:p>
          <a:p>
            <a:pPr lvl="0">
              <a:spcBef>
                <a:spcPts val="0"/>
              </a:spcBef>
              <a:buNone/>
            </a:pPr>
            <a:r>
              <a:rPr lang="en">
                <a:solidFill>
                  <a:srgbClr val="F1C232"/>
                </a:solidFill>
                <a:latin typeface="Consolas"/>
                <a:ea typeface="Consolas"/>
                <a:cs typeface="Consolas"/>
                <a:sym typeface="Consolas"/>
              </a:rPr>
              <a:t>25</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function</a:t>
            </a:r>
            <a:r>
              <a:rPr lang="en">
                <a:solidFill>
                  <a:schemeClr val="lt1"/>
                </a:solidFill>
                <a:latin typeface="Consolas"/>
                <a:ea typeface="Consolas"/>
                <a:cs typeface="Consolas"/>
                <a:sym typeface="Consolas"/>
              </a:rPr>
              <a:t>() { </a:t>
            </a:r>
            <a:r>
              <a:rPr lang="en">
                <a:solidFill>
                  <a:srgbClr val="B4A7D6"/>
                </a:solidFill>
                <a:latin typeface="Consolas"/>
                <a:ea typeface="Consolas"/>
                <a:cs typeface="Consolas"/>
                <a:sym typeface="Consolas"/>
              </a:rPr>
              <a:t>this</a:t>
            </a:r>
            <a:r>
              <a:rPr lang="en">
                <a:solidFill>
                  <a:schemeClr val="lt1"/>
                </a:solidFill>
                <a:latin typeface="Consolas"/>
                <a:ea typeface="Consolas"/>
                <a:cs typeface="Consolas"/>
                <a:sym typeface="Consolas"/>
              </a:rPr>
              <a:t>.emit(</a:t>
            </a:r>
            <a:r>
              <a:rPr lang="en">
                <a:solidFill>
                  <a:srgbClr val="B6D7A8"/>
                </a:solidFill>
                <a:latin typeface="Consolas"/>
                <a:ea typeface="Consolas"/>
                <a:cs typeface="Consolas"/>
                <a:sym typeface="Consolas"/>
              </a:rPr>
              <a:t>'GetFact'</a:t>
            </a:r>
            <a:r>
              <a:rPr lang="en">
                <a:solidFill>
                  <a:schemeClr val="lt1"/>
                </a:solidFill>
                <a:latin typeface="Consolas"/>
                <a:ea typeface="Consolas"/>
                <a:cs typeface="Consolas"/>
                <a:sym typeface="Consolas"/>
              </a:rPr>
              <a:t>); },</a:t>
            </a:r>
          </a:p>
          <a:p>
            <a:pPr lvl="0">
              <a:spcBef>
                <a:spcPts val="0"/>
              </a:spcBef>
              <a:buNone/>
            </a:pPr>
            <a:r>
              <a:rPr lang="en">
                <a:solidFill>
                  <a:srgbClr val="F1C232"/>
                </a:solidFill>
                <a:latin typeface="Consolas"/>
                <a:ea typeface="Consolas"/>
                <a:cs typeface="Consolas"/>
                <a:sym typeface="Consolas"/>
              </a:rPr>
              <a:t>26</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'GetFact'</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function</a:t>
            </a:r>
            <a:r>
              <a:rPr lang="en">
                <a:solidFill>
                  <a:schemeClr val="lt1"/>
                </a:solidFill>
                <a:latin typeface="Consolas"/>
                <a:ea typeface="Consolas"/>
                <a:cs typeface="Consolas"/>
                <a:sym typeface="Consolas"/>
              </a:rPr>
              <a:t>() {</a:t>
            </a:r>
          </a:p>
          <a:p>
            <a:pPr lvl="0">
              <a:spcBef>
                <a:spcPts val="0"/>
              </a:spcBef>
              <a:buNone/>
            </a:pPr>
            <a:r>
              <a:rPr lang="en">
                <a:solidFill>
                  <a:srgbClr val="F1C232"/>
                </a:solidFill>
                <a:latin typeface="Consolas"/>
                <a:ea typeface="Consolas"/>
                <a:cs typeface="Consolas"/>
                <a:sym typeface="Consolas"/>
              </a:rPr>
              <a:t>27</a:t>
            </a:r>
            <a:r>
              <a:rPr lang="en">
                <a:solidFill>
                  <a:schemeClr val="lt1"/>
                </a:solidFill>
                <a:latin typeface="Consolas"/>
                <a:ea typeface="Consolas"/>
                <a:cs typeface="Consolas"/>
                <a:sym typeface="Consolas"/>
              </a:rPr>
              <a:t>      </a:t>
            </a:r>
            <a:r>
              <a:rPr lang="en">
                <a:solidFill>
                  <a:srgbClr val="B7B7B7"/>
                </a:solidFill>
                <a:latin typeface="Consolas"/>
                <a:ea typeface="Consolas"/>
                <a:cs typeface="Consolas"/>
                <a:sym typeface="Consolas"/>
              </a:rPr>
              <a:t>// Randomly select a fact from the array</a:t>
            </a:r>
          </a:p>
          <a:p>
            <a:pPr lvl="0">
              <a:spcBef>
                <a:spcPts val="0"/>
              </a:spcBef>
              <a:buNone/>
            </a:pPr>
            <a:r>
              <a:rPr lang="en">
                <a:solidFill>
                  <a:srgbClr val="F1C232"/>
                </a:solidFill>
                <a:latin typeface="Consolas"/>
                <a:ea typeface="Consolas"/>
                <a:cs typeface="Consolas"/>
                <a:sym typeface="Consolas"/>
              </a:rPr>
              <a:t>28</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const</a:t>
            </a:r>
            <a:r>
              <a:rPr lang="en">
                <a:solidFill>
                  <a:schemeClr val="lt1"/>
                </a:solidFill>
                <a:latin typeface="Consolas"/>
                <a:ea typeface="Consolas"/>
                <a:cs typeface="Consolas"/>
                <a:sym typeface="Consolas"/>
              </a:rPr>
              <a:t> factIndex = Math.floor(Math.random() * FACTS.length);</a:t>
            </a:r>
          </a:p>
          <a:p>
            <a:pPr lvl="0">
              <a:spcBef>
                <a:spcPts val="0"/>
              </a:spcBef>
              <a:buNone/>
            </a:pPr>
            <a:r>
              <a:rPr lang="en">
                <a:solidFill>
                  <a:srgbClr val="F1C232"/>
                </a:solidFill>
                <a:latin typeface="Consolas"/>
                <a:ea typeface="Consolas"/>
                <a:cs typeface="Consolas"/>
                <a:sym typeface="Consolas"/>
              </a:rPr>
              <a:t>29</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const</a:t>
            </a:r>
            <a:r>
              <a:rPr lang="en">
                <a:solidFill>
                  <a:schemeClr val="lt1"/>
                </a:solidFill>
                <a:latin typeface="Consolas"/>
                <a:ea typeface="Consolas"/>
                <a:cs typeface="Consolas"/>
                <a:sym typeface="Consolas"/>
              </a:rPr>
              <a:t> randomFact = FACTS[factIndex];</a:t>
            </a:r>
          </a:p>
          <a:p>
            <a:pPr lvl="0">
              <a:spcBef>
                <a:spcPts val="0"/>
              </a:spcBef>
              <a:buNone/>
            </a:pPr>
            <a:r>
              <a:rPr lang="en">
                <a:solidFill>
                  <a:srgbClr val="F1C232"/>
                </a:solidFill>
                <a:latin typeface="Consolas"/>
                <a:ea typeface="Consolas"/>
                <a:cs typeface="Consolas"/>
                <a:sym typeface="Consolas"/>
              </a:rPr>
              <a:t>30</a:t>
            </a:r>
            <a:r>
              <a:rPr lang="en">
                <a:solidFill>
                  <a:schemeClr val="lt1"/>
                </a:solidFill>
                <a:latin typeface="Consolas"/>
                <a:ea typeface="Consolas"/>
                <a:cs typeface="Consolas"/>
                <a:sym typeface="Consolas"/>
              </a:rPr>
              <a:t>  </a:t>
            </a:r>
          </a:p>
          <a:p>
            <a:pPr lvl="0">
              <a:spcBef>
                <a:spcPts val="0"/>
              </a:spcBef>
              <a:buNone/>
            </a:pPr>
            <a:r>
              <a:rPr lang="en">
                <a:solidFill>
                  <a:srgbClr val="F1C232"/>
                </a:solidFill>
                <a:latin typeface="Consolas"/>
                <a:ea typeface="Consolas"/>
                <a:cs typeface="Consolas"/>
                <a:sym typeface="Consolas"/>
              </a:rPr>
              <a:t>31</a:t>
            </a:r>
            <a:r>
              <a:rPr lang="en">
                <a:solidFill>
                  <a:schemeClr val="lt1"/>
                </a:solidFill>
                <a:latin typeface="Consolas"/>
                <a:ea typeface="Consolas"/>
                <a:cs typeface="Consolas"/>
                <a:sym typeface="Consolas"/>
              </a:rPr>
              <a:t>      </a:t>
            </a:r>
            <a:r>
              <a:rPr lang="en">
                <a:solidFill>
                  <a:srgbClr val="B7B7B7"/>
                </a:solidFill>
                <a:latin typeface="Consolas"/>
                <a:ea typeface="Consolas"/>
                <a:cs typeface="Consolas"/>
                <a:sym typeface="Consolas"/>
              </a:rPr>
              <a:t>// Create speech output</a:t>
            </a:r>
          </a:p>
          <a:p>
            <a:pPr lvl="0">
              <a:spcBef>
                <a:spcPts val="0"/>
              </a:spcBef>
              <a:buNone/>
            </a:pPr>
            <a:r>
              <a:rPr lang="en">
                <a:solidFill>
                  <a:srgbClr val="F1C232"/>
                </a:solidFill>
                <a:latin typeface="Consolas"/>
                <a:ea typeface="Consolas"/>
                <a:cs typeface="Consolas"/>
                <a:sym typeface="Consolas"/>
              </a:rPr>
              <a:t>32</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const</a:t>
            </a:r>
            <a:r>
              <a:rPr lang="en">
                <a:solidFill>
                  <a:schemeClr val="lt1"/>
                </a:solidFill>
                <a:latin typeface="Consolas"/>
                <a:ea typeface="Consolas"/>
                <a:cs typeface="Consolas"/>
                <a:sym typeface="Consolas"/>
              </a:rPr>
              <a:t> speechOutput = </a:t>
            </a:r>
            <a:r>
              <a:rPr lang="en">
                <a:solidFill>
                  <a:srgbClr val="B6D7A8"/>
                </a:solidFill>
                <a:latin typeface="Consolas"/>
                <a:ea typeface="Consolas"/>
                <a:cs typeface="Consolas"/>
                <a:sym typeface="Consolas"/>
              </a:rPr>
              <a:t>"Here's your fact: "</a:t>
            </a:r>
            <a:r>
              <a:rPr lang="en">
                <a:solidFill>
                  <a:schemeClr val="lt1"/>
                </a:solidFill>
                <a:latin typeface="Consolas"/>
                <a:ea typeface="Consolas"/>
                <a:cs typeface="Consolas"/>
                <a:sym typeface="Consolas"/>
              </a:rPr>
              <a:t> + randomFact;</a:t>
            </a:r>
          </a:p>
          <a:p>
            <a:pPr lvl="0">
              <a:spcBef>
                <a:spcPts val="0"/>
              </a:spcBef>
              <a:buNone/>
            </a:pPr>
            <a:r>
              <a:rPr lang="en">
                <a:solidFill>
                  <a:srgbClr val="F1C232"/>
                </a:solidFill>
                <a:latin typeface="Consolas"/>
                <a:ea typeface="Consolas"/>
                <a:cs typeface="Consolas"/>
                <a:sym typeface="Consolas"/>
              </a:rPr>
              <a:t>33</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this</a:t>
            </a:r>
            <a:r>
              <a:rPr lang="en">
                <a:solidFill>
                  <a:schemeClr val="lt1"/>
                </a:solidFill>
                <a:latin typeface="Consolas"/>
                <a:ea typeface="Consolas"/>
                <a:cs typeface="Consolas"/>
                <a:sym typeface="Consolas"/>
              </a:rPr>
              <a:t>.emit(</a:t>
            </a:r>
            <a:r>
              <a:rPr lang="en">
                <a:solidFill>
                  <a:srgbClr val="B6D7A8"/>
                </a:solidFill>
                <a:latin typeface="Consolas"/>
                <a:ea typeface="Consolas"/>
                <a:cs typeface="Consolas"/>
                <a:sym typeface="Consolas"/>
              </a:rPr>
              <a:t>':tellWithCard'</a:t>
            </a:r>
            <a:r>
              <a:rPr lang="en">
                <a:solidFill>
                  <a:schemeClr val="lt1"/>
                </a:solidFill>
                <a:latin typeface="Consolas"/>
                <a:ea typeface="Consolas"/>
                <a:cs typeface="Consolas"/>
                <a:sym typeface="Consolas"/>
              </a:rPr>
              <a:t>, speechOutput, </a:t>
            </a:r>
            <a:r>
              <a:rPr lang="en">
                <a:solidFill>
                  <a:srgbClr val="B6D7A8"/>
                </a:solidFill>
                <a:latin typeface="Consolas"/>
                <a:ea typeface="Consolas"/>
                <a:cs typeface="Consolas"/>
                <a:sym typeface="Consolas"/>
              </a:rPr>
              <a:t>"MLH Facts"</a:t>
            </a:r>
            <a:r>
              <a:rPr lang="en">
                <a:solidFill>
                  <a:schemeClr val="lt1"/>
                </a:solidFill>
                <a:latin typeface="Consolas"/>
                <a:ea typeface="Consolas"/>
                <a:cs typeface="Consolas"/>
                <a:sym typeface="Consolas"/>
              </a:rPr>
              <a:t>, randomFact);</a:t>
            </a:r>
          </a:p>
          <a:p>
            <a:pPr lvl="0">
              <a:spcBef>
                <a:spcPts val="0"/>
              </a:spcBef>
              <a:buNone/>
            </a:pPr>
            <a:r>
              <a:rPr lang="en">
                <a:solidFill>
                  <a:srgbClr val="F1C232"/>
                </a:solidFill>
                <a:latin typeface="Consolas"/>
                <a:ea typeface="Consolas"/>
                <a:cs typeface="Consolas"/>
                <a:sym typeface="Consolas"/>
              </a:rPr>
              <a:t>34</a:t>
            </a:r>
            <a:r>
              <a:rPr lang="en">
                <a:solidFill>
                  <a:schemeClr val="lt1"/>
                </a:solidFill>
                <a:latin typeface="Consolas"/>
                <a:ea typeface="Consolas"/>
                <a:cs typeface="Consolas"/>
                <a:sym typeface="Consolas"/>
              </a:rPr>
              <a:t>    }</a:t>
            </a:r>
          </a:p>
          <a:p>
            <a:pPr lvl="0">
              <a:spcBef>
                <a:spcPts val="0"/>
              </a:spcBef>
              <a:buNone/>
            </a:pPr>
            <a:r>
              <a:rPr lang="en">
                <a:solidFill>
                  <a:srgbClr val="F1C232"/>
                </a:solidFill>
                <a:latin typeface="Consolas"/>
                <a:ea typeface="Consolas"/>
                <a:cs typeface="Consolas"/>
                <a:sym typeface="Consolas"/>
              </a:rPr>
              <a:t>35</a:t>
            </a:r>
            <a:r>
              <a:rPr lang="en">
                <a:solidFill>
                  <a:schemeClr val="lt1"/>
                </a:solidFill>
                <a:latin typeface="Consolas"/>
                <a:ea typeface="Consolas"/>
                <a:cs typeface="Consolas"/>
                <a:sym typeface="Consolas"/>
              </a:rPr>
              <a:t>  };</a:t>
            </a:r>
          </a:p>
          <a:p>
            <a:pPr lvl="0" rtl="0">
              <a:spcBef>
                <a:spcPts val="0"/>
              </a:spcBef>
              <a:buNone/>
            </a:pPr>
            <a:r>
              <a:t/>
            </a:r>
            <a:endParaRPr>
              <a:solidFill>
                <a:srgbClr val="F1C232"/>
              </a:solidFill>
              <a:latin typeface="Consolas"/>
              <a:ea typeface="Consolas"/>
              <a:cs typeface="Consolas"/>
              <a:sym typeface="Consolas"/>
            </a:endParaRPr>
          </a:p>
        </p:txBody>
      </p:sp>
      <p:sp>
        <p:nvSpPr>
          <p:cNvPr id="324" name="Shape 324"/>
          <p:cNvSpPr txBox="1"/>
          <p:nvPr/>
        </p:nvSpPr>
        <p:spPr>
          <a:xfrm>
            <a:off x="758550" y="1472150"/>
            <a:ext cx="7626900" cy="10617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The </a:t>
            </a:r>
            <a:r>
              <a:rPr lang="en" sz="2200">
                <a:solidFill>
                  <a:srgbClr val="5EA5E5"/>
                </a:solidFill>
                <a:latin typeface="Consolas"/>
                <a:ea typeface="Consolas"/>
                <a:cs typeface="Consolas"/>
                <a:sym typeface="Consolas"/>
              </a:rPr>
              <a:t>handlers</a:t>
            </a:r>
            <a:r>
              <a:rPr lang="en" sz="2200">
                <a:solidFill>
                  <a:schemeClr val="dk1"/>
                </a:solidFill>
                <a:latin typeface="Open Sans"/>
                <a:ea typeface="Open Sans"/>
                <a:cs typeface="Open Sans"/>
                <a:sym typeface="Open Sans"/>
              </a:rPr>
              <a:t> object tells Alexa how to handle various actions.  </a:t>
            </a:r>
            <a:r>
              <a:rPr lang="en" sz="2200">
                <a:solidFill>
                  <a:srgbClr val="5EA5E5"/>
                </a:solidFill>
                <a:latin typeface="Consolas"/>
                <a:ea typeface="Consolas"/>
                <a:cs typeface="Consolas"/>
                <a:sym typeface="Consolas"/>
              </a:rPr>
              <a:t>GetFact</a:t>
            </a:r>
            <a:r>
              <a:rPr lang="en" sz="2200">
                <a:solidFill>
                  <a:schemeClr val="dk1"/>
                </a:solidFill>
                <a:latin typeface="Open Sans"/>
                <a:ea typeface="Open Sans"/>
                <a:cs typeface="Open Sans"/>
                <a:sym typeface="Open Sans"/>
              </a:rPr>
              <a:t> is the main logic of our application.</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id="329" name="Shape 329"/>
          <p:cNvPicPr preferRelativeResize="0"/>
          <p:nvPr/>
        </p:nvPicPr>
        <p:blipFill rotWithShape="1">
          <a:blip r:embed="rId3">
            <a:alphaModFix/>
          </a:blip>
          <a:srcRect b="21795" l="0" r="0" t="0"/>
          <a:stretch/>
        </p:blipFill>
        <p:spPr>
          <a:xfrm>
            <a:off x="333375" y="2794700"/>
            <a:ext cx="8477250" cy="3516024"/>
          </a:xfrm>
          <a:prstGeom prst="rect">
            <a:avLst/>
          </a:prstGeom>
          <a:noFill/>
          <a:ln>
            <a:noFill/>
          </a:ln>
        </p:spPr>
      </p:pic>
      <p:sp>
        <p:nvSpPr>
          <p:cNvPr id="330" name="Shape 330"/>
          <p:cNvSpPr txBox="1"/>
          <p:nvPr>
            <p:ph type="title"/>
          </p:nvPr>
        </p:nvSpPr>
        <p:spPr>
          <a:xfrm>
            <a:off x="220825" y="647750"/>
            <a:ext cx="8820900" cy="824400"/>
          </a:xfrm>
          <a:prstGeom prst="rect">
            <a:avLst/>
          </a:prstGeom>
        </p:spPr>
        <p:txBody>
          <a:bodyPr anchorCtr="0" anchor="ctr" bIns="91425" lIns="91425" rIns="91425" wrap="square" tIns="91425">
            <a:noAutofit/>
          </a:bodyPr>
          <a:lstStyle/>
          <a:p>
            <a:pPr lvl="0" rtl="0">
              <a:spcBef>
                <a:spcPts val="0"/>
              </a:spcBef>
              <a:buNone/>
            </a:pPr>
            <a:r>
              <a:rPr lang="en" sz="3000"/>
              <a:t>Code Review: The Handler Function</a:t>
            </a:r>
          </a:p>
        </p:txBody>
      </p:sp>
      <p:sp>
        <p:nvSpPr>
          <p:cNvPr id="331" name="Shape 331"/>
          <p:cNvSpPr txBox="1"/>
          <p:nvPr/>
        </p:nvSpPr>
        <p:spPr>
          <a:xfrm>
            <a:off x="529950" y="3172475"/>
            <a:ext cx="8226300" cy="2890200"/>
          </a:xfrm>
          <a:prstGeom prst="rect">
            <a:avLst/>
          </a:prstGeom>
          <a:noFill/>
          <a:ln>
            <a:noFill/>
          </a:ln>
        </p:spPr>
        <p:txBody>
          <a:bodyPr anchorCtr="0" anchor="t" bIns="91425" lIns="91425" rIns="91425" wrap="square" tIns="91425">
            <a:noAutofit/>
          </a:bodyPr>
          <a:lstStyle/>
          <a:p>
            <a:pPr lvl="0">
              <a:spcBef>
                <a:spcPts val="0"/>
              </a:spcBef>
              <a:buNone/>
            </a:pPr>
            <a:r>
              <a:rPr lang="en">
                <a:solidFill>
                  <a:srgbClr val="F1C232"/>
                </a:solidFill>
                <a:latin typeface="Consolas"/>
                <a:ea typeface="Consolas"/>
                <a:cs typeface="Consolas"/>
                <a:sym typeface="Consolas"/>
              </a:rPr>
              <a:t>37</a:t>
            </a:r>
            <a:r>
              <a:rPr lang="en">
                <a:solidFill>
                  <a:schemeClr val="lt1"/>
                </a:solidFill>
                <a:latin typeface="Consolas"/>
                <a:ea typeface="Consolas"/>
                <a:cs typeface="Consolas"/>
                <a:sym typeface="Consolas"/>
              </a:rPr>
              <a:t>  </a:t>
            </a:r>
            <a:r>
              <a:rPr lang="en">
                <a:solidFill>
                  <a:srgbClr val="999999"/>
                </a:solidFill>
                <a:latin typeface="Consolas"/>
                <a:ea typeface="Consolas"/>
                <a:cs typeface="Consolas"/>
                <a:sym typeface="Consolas"/>
              </a:rPr>
              <a:t>// AWS Lambda calls this function every time Alexa uses our skill.</a:t>
            </a:r>
          </a:p>
          <a:p>
            <a:pPr lvl="0">
              <a:spcBef>
                <a:spcPts val="0"/>
              </a:spcBef>
              <a:buNone/>
            </a:pPr>
            <a:r>
              <a:rPr lang="en">
                <a:solidFill>
                  <a:srgbClr val="F1C232"/>
                </a:solidFill>
                <a:latin typeface="Consolas"/>
                <a:ea typeface="Consolas"/>
                <a:cs typeface="Consolas"/>
                <a:sym typeface="Consolas"/>
              </a:rPr>
              <a:t>38</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exports</a:t>
            </a:r>
            <a:r>
              <a:rPr lang="en">
                <a:solidFill>
                  <a:schemeClr val="lt1"/>
                </a:solidFill>
                <a:latin typeface="Consolas"/>
                <a:ea typeface="Consolas"/>
                <a:cs typeface="Consolas"/>
                <a:sym typeface="Consolas"/>
              </a:rPr>
              <a:t>.handler = </a:t>
            </a:r>
            <a:r>
              <a:rPr lang="en">
                <a:solidFill>
                  <a:srgbClr val="B4A7D6"/>
                </a:solidFill>
                <a:latin typeface="Consolas"/>
                <a:ea typeface="Consolas"/>
                <a:cs typeface="Consolas"/>
                <a:sym typeface="Consolas"/>
              </a:rPr>
              <a:t>function</a:t>
            </a:r>
            <a:r>
              <a:rPr lang="en">
                <a:solidFill>
                  <a:schemeClr val="lt1"/>
                </a:solidFill>
                <a:latin typeface="Consolas"/>
                <a:ea typeface="Consolas"/>
                <a:cs typeface="Consolas"/>
                <a:sym typeface="Consolas"/>
              </a:rPr>
              <a:t>(event, context, callback) {</a:t>
            </a:r>
          </a:p>
          <a:p>
            <a:pPr lvl="0">
              <a:spcBef>
                <a:spcPts val="0"/>
              </a:spcBef>
              <a:buNone/>
            </a:pPr>
            <a:r>
              <a:rPr lang="en">
                <a:solidFill>
                  <a:srgbClr val="F1C232"/>
                </a:solidFill>
                <a:latin typeface="Consolas"/>
                <a:ea typeface="Consolas"/>
                <a:cs typeface="Consolas"/>
                <a:sym typeface="Consolas"/>
              </a:rPr>
              <a:t>39</a:t>
            </a:r>
            <a:r>
              <a:rPr lang="en">
                <a:solidFill>
                  <a:schemeClr val="lt1"/>
                </a:solidFill>
                <a:latin typeface="Consolas"/>
                <a:ea typeface="Consolas"/>
                <a:cs typeface="Consolas"/>
                <a:sym typeface="Consolas"/>
              </a:rPr>
              <a:t>    </a:t>
            </a:r>
            <a:r>
              <a:rPr lang="en">
                <a:solidFill>
                  <a:srgbClr val="B7B7B7"/>
                </a:solidFill>
                <a:latin typeface="Consolas"/>
                <a:ea typeface="Consolas"/>
                <a:cs typeface="Consolas"/>
                <a:sym typeface="Consolas"/>
              </a:rPr>
              <a:t>// Include the AWS Alexa Library.</a:t>
            </a:r>
          </a:p>
          <a:p>
            <a:pPr lvl="0">
              <a:spcBef>
                <a:spcPts val="0"/>
              </a:spcBef>
              <a:buNone/>
            </a:pPr>
            <a:r>
              <a:rPr lang="en">
                <a:solidFill>
                  <a:srgbClr val="F1C232"/>
                </a:solidFill>
                <a:latin typeface="Consolas"/>
                <a:ea typeface="Consolas"/>
                <a:cs typeface="Consolas"/>
                <a:sym typeface="Consolas"/>
              </a:rPr>
              <a:t>40</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const</a:t>
            </a:r>
            <a:r>
              <a:rPr lang="en">
                <a:solidFill>
                  <a:schemeClr val="lt1"/>
                </a:solidFill>
                <a:latin typeface="Consolas"/>
                <a:ea typeface="Consolas"/>
                <a:cs typeface="Consolas"/>
                <a:sym typeface="Consolas"/>
              </a:rPr>
              <a:t> Alexa = require(</a:t>
            </a:r>
            <a:r>
              <a:rPr lang="en">
                <a:solidFill>
                  <a:srgbClr val="B6D7A8"/>
                </a:solidFill>
                <a:latin typeface="Consolas"/>
                <a:ea typeface="Consolas"/>
                <a:cs typeface="Consolas"/>
                <a:sym typeface="Consolas"/>
              </a:rPr>
              <a:t>"alexa-sdk"</a:t>
            </a:r>
            <a:r>
              <a:rPr lang="en">
                <a:solidFill>
                  <a:schemeClr val="lt1"/>
                </a:solidFill>
                <a:latin typeface="Consolas"/>
                <a:ea typeface="Consolas"/>
                <a:cs typeface="Consolas"/>
                <a:sym typeface="Consolas"/>
              </a:rPr>
              <a:t>);</a:t>
            </a:r>
          </a:p>
          <a:p>
            <a:pPr lvl="0">
              <a:spcBef>
                <a:spcPts val="0"/>
              </a:spcBef>
              <a:buNone/>
            </a:pPr>
            <a:r>
              <a:rPr lang="en">
                <a:solidFill>
                  <a:srgbClr val="F1C232"/>
                </a:solidFill>
                <a:latin typeface="Consolas"/>
                <a:ea typeface="Consolas"/>
                <a:cs typeface="Consolas"/>
                <a:sym typeface="Consolas"/>
              </a:rPr>
              <a:t>41</a:t>
            </a:r>
            <a:r>
              <a:rPr lang="en">
                <a:solidFill>
                  <a:schemeClr val="lt1"/>
                </a:solidFill>
                <a:latin typeface="Consolas"/>
                <a:ea typeface="Consolas"/>
                <a:cs typeface="Consolas"/>
                <a:sym typeface="Consolas"/>
              </a:rPr>
              <a:t>  </a:t>
            </a:r>
          </a:p>
          <a:p>
            <a:pPr lvl="0">
              <a:spcBef>
                <a:spcPts val="0"/>
              </a:spcBef>
              <a:buNone/>
            </a:pPr>
            <a:r>
              <a:rPr lang="en">
                <a:solidFill>
                  <a:srgbClr val="F1C232"/>
                </a:solidFill>
                <a:latin typeface="Consolas"/>
                <a:ea typeface="Consolas"/>
                <a:cs typeface="Consolas"/>
                <a:sym typeface="Consolas"/>
              </a:rPr>
              <a:t>42</a:t>
            </a:r>
            <a:r>
              <a:rPr lang="en">
                <a:solidFill>
                  <a:schemeClr val="lt1"/>
                </a:solidFill>
                <a:latin typeface="Consolas"/>
                <a:ea typeface="Consolas"/>
                <a:cs typeface="Consolas"/>
                <a:sym typeface="Consolas"/>
              </a:rPr>
              <a:t>    </a:t>
            </a:r>
            <a:r>
              <a:rPr lang="en">
                <a:solidFill>
                  <a:srgbClr val="B7B7B7"/>
                </a:solidFill>
                <a:latin typeface="Consolas"/>
                <a:ea typeface="Consolas"/>
                <a:cs typeface="Consolas"/>
                <a:sym typeface="Consolas"/>
              </a:rPr>
              <a:t>// Create an instance of the Alexa library &amp; pass it the requested command.</a:t>
            </a:r>
          </a:p>
          <a:p>
            <a:pPr lvl="0">
              <a:spcBef>
                <a:spcPts val="0"/>
              </a:spcBef>
              <a:buNone/>
            </a:pPr>
            <a:r>
              <a:rPr lang="en">
                <a:solidFill>
                  <a:srgbClr val="F1C232"/>
                </a:solidFill>
                <a:latin typeface="Consolas"/>
                <a:ea typeface="Consolas"/>
                <a:cs typeface="Consolas"/>
                <a:sym typeface="Consolas"/>
              </a:rPr>
              <a:t>43</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var</a:t>
            </a:r>
            <a:r>
              <a:rPr lang="en">
                <a:solidFill>
                  <a:schemeClr val="lt1"/>
                </a:solidFill>
                <a:latin typeface="Consolas"/>
                <a:ea typeface="Consolas"/>
                <a:cs typeface="Consolas"/>
                <a:sym typeface="Consolas"/>
              </a:rPr>
              <a:t> alexa = Alexa.handler(event, context);</a:t>
            </a:r>
          </a:p>
          <a:p>
            <a:pPr lvl="0">
              <a:spcBef>
                <a:spcPts val="0"/>
              </a:spcBef>
              <a:buNone/>
            </a:pPr>
            <a:r>
              <a:rPr lang="en">
                <a:solidFill>
                  <a:srgbClr val="F1C232"/>
                </a:solidFill>
                <a:latin typeface="Consolas"/>
                <a:ea typeface="Consolas"/>
                <a:cs typeface="Consolas"/>
                <a:sym typeface="Consolas"/>
              </a:rPr>
              <a:t>44</a:t>
            </a:r>
            <a:r>
              <a:rPr lang="en">
                <a:solidFill>
                  <a:schemeClr val="lt1"/>
                </a:solidFill>
                <a:latin typeface="Consolas"/>
                <a:ea typeface="Consolas"/>
                <a:cs typeface="Consolas"/>
                <a:sym typeface="Consolas"/>
              </a:rPr>
              <a:t>  </a:t>
            </a:r>
          </a:p>
          <a:p>
            <a:pPr lvl="0">
              <a:spcBef>
                <a:spcPts val="0"/>
              </a:spcBef>
              <a:buNone/>
            </a:pPr>
            <a:r>
              <a:rPr lang="en">
                <a:solidFill>
                  <a:srgbClr val="F1C232"/>
                </a:solidFill>
                <a:latin typeface="Consolas"/>
                <a:ea typeface="Consolas"/>
                <a:cs typeface="Consolas"/>
                <a:sym typeface="Consolas"/>
              </a:rPr>
              <a:t>45</a:t>
            </a:r>
            <a:r>
              <a:rPr lang="en">
                <a:solidFill>
                  <a:schemeClr val="lt1"/>
                </a:solidFill>
                <a:latin typeface="Consolas"/>
                <a:ea typeface="Consolas"/>
                <a:cs typeface="Consolas"/>
                <a:sym typeface="Consolas"/>
              </a:rPr>
              <a:t>    </a:t>
            </a:r>
            <a:r>
              <a:rPr lang="en">
                <a:solidFill>
                  <a:srgbClr val="B7B7B7"/>
                </a:solidFill>
                <a:latin typeface="Consolas"/>
                <a:ea typeface="Consolas"/>
                <a:cs typeface="Consolas"/>
                <a:sym typeface="Consolas"/>
              </a:rPr>
              <a:t>// Give our Alexa instance handling instructions &amp; execute the request.</a:t>
            </a:r>
          </a:p>
          <a:p>
            <a:pPr lvl="0">
              <a:spcBef>
                <a:spcPts val="0"/>
              </a:spcBef>
              <a:buNone/>
            </a:pPr>
            <a:r>
              <a:rPr lang="en">
                <a:solidFill>
                  <a:srgbClr val="F1C232"/>
                </a:solidFill>
                <a:latin typeface="Consolas"/>
                <a:ea typeface="Consolas"/>
                <a:cs typeface="Consolas"/>
                <a:sym typeface="Consolas"/>
              </a:rPr>
              <a:t>46</a:t>
            </a:r>
            <a:r>
              <a:rPr lang="en">
                <a:solidFill>
                  <a:schemeClr val="lt1"/>
                </a:solidFill>
                <a:latin typeface="Consolas"/>
                <a:ea typeface="Consolas"/>
                <a:cs typeface="Consolas"/>
                <a:sym typeface="Consolas"/>
              </a:rPr>
              <a:t>    alexa.registerHandlers(handlers);</a:t>
            </a:r>
          </a:p>
          <a:p>
            <a:pPr lvl="0">
              <a:spcBef>
                <a:spcPts val="0"/>
              </a:spcBef>
              <a:buNone/>
            </a:pPr>
            <a:r>
              <a:rPr lang="en">
                <a:solidFill>
                  <a:srgbClr val="F1C232"/>
                </a:solidFill>
                <a:latin typeface="Consolas"/>
                <a:ea typeface="Consolas"/>
                <a:cs typeface="Consolas"/>
                <a:sym typeface="Consolas"/>
              </a:rPr>
              <a:t>47</a:t>
            </a:r>
            <a:r>
              <a:rPr lang="en">
                <a:solidFill>
                  <a:schemeClr val="lt1"/>
                </a:solidFill>
                <a:latin typeface="Consolas"/>
                <a:ea typeface="Consolas"/>
                <a:cs typeface="Consolas"/>
                <a:sym typeface="Consolas"/>
              </a:rPr>
              <a:t>    alexa.execute();</a:t>
            </a:r>
          </a:p>
          <a:p>
            <a:pPr lvl="0" rtl="0">
              <a:spcBef>
                <a:spcPts val="0"/>
              </a:spcBef>
              <a:buNone/>
            </a:pPr>
            <a:r>
              <a:rPr lang="en">
                <a:solidFill>
                  <a:srgbClr val="F1C232"/>
                </a:solidFill>
                <a:latin typeface="Consolas"/>
                <a:ea typeface="Consolas"/>
                <a:cs typeface="Consolas"/>
                <a:sym typeface="Consolas"/>
              </a:rPr>
              <a:t>48</a:t>
            </a:r>
            <a:r>
              <a:rPr lang="en">
                <a:solidFill>
                  <a:schemeClr val="lt1"/>
                </a:solidFill>
                <a:latin typeface="Consolas"/>
                <a:ea typeface="Consolas"/>
                <a:cs typeface="Consolas"/>
                <a:sym typeface="Consolas"/>
              </a:rPr>
              <a:t>  };</a:t>
            </a:r>
          </a:p>
          <a:p>
            <a:pPr lvl="0" rtl="0">
              <a:spcBef>
                <a:spcPts val="0"/>
              </a:spcBef>
              <a:buNone/>
            </a:pPr>
            <a:r>
              <a:t/>
            </a:r>
            <a:endParaRPr>
              <a:solidFill>
                <a:srgbClr val="F1C232"/>
              </a:solidFill>
              <a:latin typeface="Consolas"/>
              <a:ea typeface="Consolas"/>
              <a:cs typeface="Consolas"/>
              <a:sym typeface="Consolas"/>
            </a:endParaRPr>
          </a:p>
        </p:txBody>
      </p:sp>
      <p:sp>
        <p:nvSpPr>
          <p:cNvPr id="332" name="Shape 332"/>
          <p:cNvSpPr txBox="1"/>
          <p:nvPr/>
        </p:nvSpPr>
        <p:spPr>
          <a:xfrm>
            <a:off x="758550" y="1472150"/>
            <a:ext cx="7626900" cy="10617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The </a:t>
            </a:r>
            <a:r>
              <a:rPr lang="en" sz="2200">
                <a:solidFill>
                  <a:srgbClr val="5EA5E5"/>
                </a:solidFill>
                <a:latin typeface="Consolas"/>
                <a:ea typeface="Consolas"/>
                <a:cs typeface="Consolas"/>
                <a:sym typeface="Consolas"/>
              </a:rPr>
              <a:t>handler</a:t>
            </a:r>
            <a:r>
              <a:rPr lang="en" sz="2200">
                <a:solidFill>
                  <a:schemeClr val="dk1"/>
                </a:solidFill>
                <a:latin typeface="Open Sans"/>
                <a:ea typeface="Open Sans"/>
                <a:cs typeface="Open Sans"/>
                <a:sym typeface="Open Sans"/>
              </a:rPr>
              <a:t> function tells Alexa how to route voice commands by passing a copy of the </a:t>
            </a:r>
            <a:r>
              <a:rPr lang="en" sz="2200">
                <a:solidFill>
                  <a:srgbClr val="5EA5E5"/>
                </a:solidFill>
                <a:latin typeface="Consolas"/>
                <a:ea typeface="Consolas"/>
                <a:cs typeface="Consolas"/>
                <a:sym typeface="Consolas"/>
              </a:rPr>
              <a:t>handlers</a:t>
            </a:r>
            <a:r>
              <a:rPr lang="en" sz="2200">
                <a:solidFill>
                  <a:schemeClr val="dk1"/>
                </a:solidFill>
                <a:latin typeface="Open Sans"/>
                <a:ea typeface="Open Sans"/>
                <a:cs typeface="Open Sans"/>
                <a:sym typeface="Open Sans"/>
              </a:rPr>
              <a:t> object.</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220825" y="579350"/>
            <a:ext cx="8820900" cy="824400"/>
          </a:xfrm>
          <a:prstGeom prst="rect">
            <a:avLst/>
          </a:prstGeom>
        </p:spPr>
        <p:txBody>
          <a:bodyPr anchorCtr="0" anchor="ctr" bIns="91425" lIns="91425" rIns="91425" wrap="square" tIns="91425">
            <a:noAutofit/>
          </a:bodyPr>
          <a:lstStyle/>
          <a:p>
            <a:pPr lvl="0" rtl="0">
              <a:spcBef>
                <a:spcPts val="0"/>
              </a:spcBef>
              <a:buNone/>
            </a:pPr>
            <a:r>
              <a:rPr lang="en" sz="2800"/>
              <a:t>Copy &amp; Paste your Code into the Lambda Editor</a:t>
            </a:r>
          </a:p>
        </p:txBody>
      </p:sp>
      <p:sp>
        <p:nvSpPr>
          <p:cNvPr id="338" name="Shape 338"/>
          <p:cNvSpPr txBox="1"/>
          <p:nvPr/>
        </p:nvSpPr>
        <p:spPr>
          <a:xfrm>
            <a:off x="841500" y="1403749"/>
            <a:ext cx="7461000" cy="9306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Copy the entire contents of index.js and paste it over the code in the inline editor on the AWS Console.</a:t>
            </a:r>
          </a:p>
        </p:txBody>
      </p:sp>
      <p:pic>
        <p:nvPicPr>
          <p:cNvPr id="339" name="Shape 339"/>
          <p:cNvPicPr preferRelativeResize="0"/>
          <p:nvPr/>
        </p:nvPicPr>
        <p:blipFill>
          <a:blip r:embed="rId3">
            <a:alphaModFix/>
          </a:blip>
          <a:stretch>
            <a:fillRect/>
          </a:stretch>
        </p:blipFill>
        <p:spPr>
          <a:xfrm>
            <a:off x="1689312" y="2454048"/>
            <a:ext cx="5765369" cy="4019352"/>
          </a:xfrm>
          <a:prstGeom prst="rect">
            <a:avLst/>
          </a:prstGeom>
          <a:noFill/>
          <a:ln cap="flat" cmpd="sng" w="19050">
            <a:solidFill>
              <a:schemeClr val="dk2"/>
            </a:solidFill>
            <a:prstDash val="solid"/>
            <a:round/>
            <a:headEnd len="med" w="med" type="none"/>
            <a:tailEnd len="med" w="med"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Shape 344"/>
          <p:cNvSpPr txBox="1"/>
          <p:nvPr>
            <p:ph type="title"/>
          </p:nvPr>
        </p:nvSpPr>
        <p:spPr>
          <a:xfrm>
            <a:off x="220825" y="579350"/>
            <a:ext cx="8820900" cy="824400"/>
          </a:xfrm>
          <a:prstGeom prst="rect">
            <a:avLst/>
          </a:prstGeom>
        </p:spPr>
        <p:txBody>
          <a:bodyPr anchorCtr="0" anchor="ctr" bIns="91425" lIns="91425" rIns="91425" wrap="square" tIns="91425">
            <a:noAutofit/>
          </a:bodyPr>
          <a:lstStyle/>
          <a:p>
            <a:pPr lvl="0" rtl="0">
              <a:spcBef>
                <a:spcPts val="0"/>
              </a:spcBef>
              <a:buNone/>
            </a:pPr>
            <a:r>
              <a:rPr lang="en" sz="2800"/>
              <a:t>Set Lamba Handler &amp; IAM Role</a:t>
            </a:r>
          </a:p>
        </p:txBody>
      </p:sp>
      <p:sp>
        <p:nvSpPr>
          <p:cNvPr id="345" name="Shape 345"/>
          <p:cNvSpPr txBox="1"/>
          <p:nvPr/>
        </p:nvSpPr>
        <p:spPr>
          <a:xfrm>
            <a:off x="841500" y="1403749"/>
            <a:ext cx="7461000" cy="9306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Leave the handler as index.handler &amp; select </a:t>
            </a:r>
          </a:p>
          <a:p>
            <a:pPr lvl="0" rtl="0" algn="ctr">
              <a:lnSpc>
                <a:spcPct val="115000"/>
              </a:lnSpc>
              <a:spcBef>
                <a:spcPts val="0"/>
              </a:spcBef>
              <a:buNone/>
            </a:pPr>
            <a:r>
              <a:rPr lang="en" sz="2200">
                <a:solidFill>
                  <a:schemeClr val="dk1"/>
                </a:solidFill>
                <a:latin typeface="Open Sans"/>
                <a:ea typeface="Open Sans"/>
                <a:cs typeface="Open Sans"/>
                <a:sym typeface="Open Sans"/>
              </a:rPr>
              <a:t>“Create a custom role” from the Role Dropdown menu.</a:t>
            </a:r>
          </a:p>
        </p:txBody>
      </p:sp>
      <p:pic>
        <p:nvPicPr>
          <p:cNvPr id="346" name="Shape 346"/>
          <p:cNvPicPr preferRelativeResize="0"/>
          <p:nvPr/>
        </p:nvPicPr>
        <p:blipFill>
          <a:blip r:embed="rId3">
            <a:alphaModFix/>
          </a:blip>
          <a:stretch>
            <a:fillRect/>
          </a:stretch>
        </p:blipFill>
        <p:spPr>
          <a:xfrm>
            <a:off x="390525" y="2563724"/>
            <a:ext cx="8362950" cy="2514600"/>
          </a:xfrm>
          <a:prstGeom prst="rect">
            <a:avLst/>
          </a:prstGeom>
          <a:noFill/>
          <a:ln cap="flat" cmpd="sng" w="19050">
            <a:solidFill>
              <a:schemeClr val="dk2"/>
            </a:solidFill>
            <a:prstDash val="solid"/>
            <a:round/>
            <a:headEnd len="med" w="med" type="none"/>
            <a:tailEnd len="med" w="med" type="none"/>
          </a:ln>
        </p:spPr>
      </p:pic>
      <p:sp>
        <p:nvSpPr>
          <p:cNvPr id="347" name="Shape 347"/>
          <p:cNvSpPr txBox="1"/>
          <p:nvPr/>
        </p:nvSpPr>
        <p:spPr>
          <a:xfrm>
            <a:off x="841500" y="5478699"/>
            <a:ext cx="7461000" cy="9306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Setting the role gives Alexa permission to execute </a:t>
            </a:r>
          </a:p>
          <a:p>
            <a:pPr lvl="0" rtl="0" algn="ctr">
              <a:lnSpc>
                <a:spcPct val="115000"/>
              </a:lnSpc>
              <a:spcBef>
                <a:spcPts val="0"/>
              </a:spcBef>
              <a:buNone/>
            </a:pPr>
            <a:r>
              <a:rPr lang="en" sz="2200">
                <a:solidFill>
                  <a:schemeClr val="dk1"/>
                </a:solidFill>
                <a:latin typeface="Open Sans"/>
                <a:ea typeface="Open Sans"/>
                <a:cs typeface="Open Sans"/>
                <a:sym typeface="Open Sans"/>
              </a:rPr>
              <a:t>your AWS Lambda Function.</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txBox="1"/>
          <p:nvPr>
            <p:ph type="title"/>
          </p:nvPr>
        </p:nvSpPr>
        <p:spPr>
          <a:xfrm>
            <a:off x="220825" y="579350"/>
            <a:ext cx="8820900" cy="824400"/>
          </a:xfrm>
          <a:prstGeom prst="rect">
            <a:avLst/>
          </a:prstGeom>
        </p:spPr>
        <p:txBody>
          <a:bodyPr anchorCtr="0" anchor="ctr" bIns="91425" lIns="91425" rIns="91425" wrap="square" tIns="91425">
            <a:noAutofit/>
          </a:bodyPr>
          <a:lstStyle/>
          <a:p>
            <a:pPr lvl="0" rtl="0">
              <a:spcBef>
                <a:spcPts val="0"/>
              </a:spcBef>
              <a:buNone/>
            </a:pPr>
            <a:r>
              <a:rPr lang="en" sz="2800"/>
              <a:t>Create your IAM Role</a:t>
            </a:r>
          </a:p>
        </p:txBody>
      </p:sp>
      <p:sp>
        <p:nvSpPr>
          <p:cNvPr id="353" name="Shape 353"/>
          <p:cNvSpPr txBox="1"/>
          <p:nvPr/>
        </p:nvSpPr>
        <p:spPr>
          <a:xfrm>
            <a:off x="841500" y="1403749"/>
            <a:ext cx="7461000" cy="9306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Select "Create a new IAM Role" from dropdown menu. Role Name &amp; policy will automatically populate.</a:t>
            </a:r>
          </a:p>
        </p:txBody>
      </p:sp>
      <p:sp>
        <p:nvSpPr>
          <p:cNvPr id="354" name="Shape 354"/>
          <p:cNvSpPr txBox="1"/>
          <p:nvPr/>
        </p:nvSpPr>
        <p:spPr>
          <a:xfrm>
            <a:off x="841500" y="5478699"/>
            <a:ext cx="7461000" cy="9306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Select “Allow” in the lower right corner and you will be returned to your Lambda function.</a:t>
            </a:r>
          </a:p>
        </p:txBody>
      </p:sp>
      <p:pic>
        <p:nvPicPr>
          <p:cNvPr id="355" name="Shape 355"/>
          <p:cNvPicPr preferRelativeResize="0"/>
          <p:nvPr/>
        </p:nvPicPr>
        <p:blipFill>
          <a:blip r:embed="rId3">
            <a:alphaModFix/>
          </a:blip>
          <a:stretch>
            <a:fillRect/>
          </a:stretch>
        </p:blipFill>
        <p:spPr>
          <a:xfrm>
            <a:off x="152400" y="2486749"/>
            <a:ext cx="8466885" cy="2839549"/>
          </a:xfrm>
          <a:prstGeom prst="rect">
            <a:avLst/>
          </a:prstGeom>
          <a:noFill/>
          <a:ln cap="flat" cmpd="sng" w="19050">
            <a:solidFill>
              <a:schemeClr val="dk2"/>
            </a:solidFill>
            <a:prstDash val="solid"/>
            <a:round/>
            <a:headEnd len="med" w="med" type="none"/>
            <a:tailEnd len="med" w="med"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Shape 360"/>
          <p:cNvSpPr txBox="1"/>
          <p:nvPr>
            <p:ph type="title"/>
          </p:nvPr>
        </p:nvSpPr>
        <p:spPr>
          <a:xfrm>
            <a:off x="220825" y="579350"/>
            <a:ext cx="8820900" cy="824400"/>
          </a:xfrm>
          <a:prstGeom prst="rect">
            <a:avLst/>
          </a:prstGeom>
        </p:spPr>
        <p:txBody>
          <a:bodyPr anchorCtr="0" anchor="ctr" bIns="91425" lIns="91425" rIns="91425" wrap="square" tIns="91425">
            <a:noAutofit/>
          </a:bodyPr>
          <a:lstStyle/>
          <a:p>
            <a:pPr lvl="0" rtl="0">
              <a:spcBef>
                <a:spcPts val="0"/>
              </a:spcBef>
              <a:buNone/>
            </a:pPr>
            <a:r>
              <a:rPr lang="en" sz="2800"/>
              <a:t>Finalize your AWS Lambda Function</a:t>
            </a:r>
          </a:p>
        </p:txBody>
      </p:sp>
      <p:sp>
        <p:nvSpPr>
          <p:cNvPr id="361" name="Shape 361"/>
          <p:cNvSpPr txBox="1"/>
          <p:nvPr/>
        </p:nvSpPr>
        <p:spPr>
          <a:xfrm>
            <a:off x="841500" y="1403749"/>
            <a:ext cx="7461000" cy="9306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Keep the default Advanced settings &amp; select "Next". Confirm the details &amp; click "Create Function".</a:t>
            </a:r>
          </a:p>
        </p:txBody>
      </p:sp>
      <p:pic>
        <p:nvPicPr>
          <p:cNvPr id="362" name="Shape 362"/>
          <p:cNvPicPr preferRelativeResize="0"/>
          <p:nvPr/>
        </p:nvPicPr>
        <p:blipFill>
          <a:blip r:embed="rId3">
            <a:alphaModFix/>
          </a:blip>
          <a:stretch>
            <a:fillRect/>
          </a:stretch>
        </p:blipFill>
        <p:spPr>
          <a:xfrm>
            <a:off x="2048662" y="2657775"/>
            <a:ext cx="5046675" cy="3896474"/>
          </a:xfrm>
          <a:prstGeom prst="rect">
            <a:avLst/>
          </a:prstGeom>
          <a:noFill/>
          <a:ln cap="flat" cmpd="sng" w="19050">
            <a:solidFill>
              <a:schemeClr val="dk2"/>
            </a:solidFill>
            <a:prstDash val="solid"/>
            <a:round/>
            <a:headEnd len="med" w="med" type="none"/>
            <a:tailEnd len="med" w="med"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type="title"/>
          </p:nvPr>
        </p:nvSpPr>
        <p:spPr>
          <a:xfrm>
            <a:off x="220825" y="579350"/>
            <a:ext cx="8820900" cy="824400"/>
          </a:xfrm>
          <a:prstGeom prst="rect">
            <a:avLst/>
          </a:prstGeom>
        </p:spPr>
        <p:txBody>
          <a:bodyPr anchorCtr="0" anchor="ctr" bIns="91425" lIns="91425" rIns="91425" wrap="square" tIns="91425">
            <a:noAutofit/>
          </a:bodyPr>
          <a:lstStyle/>
          <a:p>
            <a:pPr lvl="0" rtl="0">
              <a:spcBef>
                <a:spcPts val="0"/>
              </a:spcBef>
              <a:buNone/>
            </a:pPr>
            <a:r>
              <a:rPr lang="en" sz="2800"/>
              <a:t>Test</a:t>
            </a:r>
            <a:r>
              <a:rPr lang="en" sz="2800"/>
              <a:t> your AWS Lambda Function</a:t>
            </a:r>
          </a:p>
        </p:txBody>
      </p:sp>
      <p:sp>
        <p:nvSpPr>
          <p:cNvPr id="368" name="Shape 368"/>
          <p:cNvSpPr txBox="1"/>
          <p:nvPr/>
        </p:nvSpPr>
        <p:spPr>
          <a:xfrm>
            <a:off x="841500" y="1403749"/>
            <a:ext cx="7461000" cy="9306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To test that your Lambda function is working, </a:t>
            </a:r>
          </a:p>
          <a:p>
            <a:pPr lvl="0" rtl="0" algn="ctr">
              <a:lnSpc>
                <a:spcPct val="115000"/>
              </a:lnSpc>
              <a:spcBef>
                <a:spcPts val="0"/>
              </a:spcBef>
              <a:buNone/>
            </a:pPr>
            <a:r>
              <a:rPr lang="en" sz="2200">
                <a:solidFill>
                  <a:schemeClr val="dk1"/>
                </a:solidFill>
                <a:latin typeface="Open Sans"/>
                <a:ea typeface="Open Sans"/>
                <a:cs typeface="Open Sans"/>
                <a:sym typeface="Open Sans"/>
              </a:rPr>
              <a:t>Just click the “test” button.</a:t>
            </a:r>
          </a:p>
        </p:txBody>
      </p:sp>
      <p:pic>
        <p:nvPicPr>
          <p:cNvPr id="369" name="Shape 369"/>
          <p:cNvPicPr preferRelativeResize="0"/>
          <p:nvPr/>
        </p:nvPicPr>
        <p:blipFill>
          <a:blip r:embed="rId3">
            <a:alphaModFix/>
          </a:blip>
          <a:stretch>
            <a:fillRect/>
          </a:stretch>
        </p:blipFill>
        <p:spPr>
          <a:xfrm>
            <a:off x="841500" y="2597899"/>
            <a:ext cx="7461000" cy="3721030"/>
          </a:xfrm>
          <a:prstGeom prst="rect">
            <a:avLst/>
          </a:prstGeom>
          <a:noFill/>
          <a:ln cap="flat" cmpd="sng" w="19050">
            <a:solidFill>
              <a:schemeClr val="dk2"/>
            </a:solidFill>
            <a:prstDash val="solid"/>
            <a:round/>
            <a:headEnd len="med" w="med" type="none"/>
            <a:tailEnd len="med" w="med" type="none"/>
          </a:ln>
        </p:spPr>
      </p:pic>
      <p:sp>
        <p:nvSpPr>
          <p:cNvPr id="370" name="Shape 370"/>
          <p:cNvSpPr/>
          <p:nvPr/>
        </p:nvSpPr>
        <p:spPr>
          <a:xfrm>
            <a:off x="1825219" y="2785037"/>
            <a:ext cx="1226700" cy="7605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Shape 70"/>
          <p:cNvSpPr/>
          <p:nvPr/>
        </p:nvSpPr>
        <p:spPr>
          <a:xfrm>
            <a:off x="325550" y="1280625"/>
            <a:ext cx="2779200" cy="2779200"/>
          </a:xfrm>
          <a:prstGeom prst="rect">
            <a:avLst/>
          </a:prstGeom>
          <a:solidFill>
            <a:schemeClr val="lt2"/>
          </a:solidFill>
          <a:ln cap="flat" cmpd="sng" w="38100">
            <a:solidFill>
              <a:schemeClr val="dk2"/>
            </a:solidFill>
            <a:prstDash val="solid"/>
            <a:round/>
            <a:headEnd len="med" w="med" type="none"/>
            <a:tailEnd len="med" w="med" type="none"/>
          </a:ln>
        </p:spPr>
        <p:txBody>
          <a:bodyPr anchorCtr="0" anchor="b" bIns="91425" lIns="91425" rIns="91425" wrap="square" tIns="91425">
            <a:noAutofit/>
          </a:bodyPr>
          <a:lstStyle/>
          <a:p>
            <a:pPr lvl="0" rtl="0" algn="ctr">
              <a:spcBef>
                <a:spcPts val="0"/>
              </a:spcBef>
              <a:buNone/>
            </a:pPr>
            <a:r>
              <a:t/>
            </a:r>
            <a:endParaRPr>
              <a:solidFill>
                <a:srgbClr val="353535"/>
              </a:solidFill>
              <a:latin typeface="Open Sans"/>
              <a:ea typeface="Open Sans"/>
              <a:cs typeface="Open Sans"/>
              <a:sym typeface="Open Sans"/>
            </a:endParaRPr>
          </a:p>
          <a:p>
            <a:pPr lvl="0" rtl="0" algn="ctr">
              <a:spcBef>
                <a:spcPts val="0"/>
              </a:spcBef>
              <a:buNone/>
            </a:pPr>
            <a:r>
              <a:rPr b="1" lang="en">
                <a:solidFill>
                  <a:srgbClr val="353535"/>
                </a:solidFill>
                <a:latin typeface="Open Sans"/>
                <a:ea typeface="Open Sans"/>
                <a:cs typeface="Open Sans"/>
                <a:sym typeface="Open Sans"/>
              </a:rPr>
              <a:t>[Put your Photo Here]</a:t>
            </a:r>
          </a:p>
          <a:p>
            <a:pPr lvl="0" rtl="0" algn="ctr">
              <a:spcBef>
                <a:spcPts val="0"/>
              </a:spcBef>
              <a:buNone/>
            </a:pPr>
            <a:r>
              <a:t/>
            </a:r>
            <a:endParaRPr b="1">
              <a:solidFill>
                <a:srgbClr val="353535"/>
              </a:solidFill>
              <a:latin typeface="Open Sans"/>
              <a:ea typeface="Open Sans"/>
              <a:cs typeface="Open Sans"/>
              <a:sym typeface="Open Sans"/>
            </a:endParaRPr>
          </a:p>
        </p:txBody>
      </p:sp>
      <p:sp>
        <p:nvSpPr>
          <p:cNvPr id="71" name="Shape 71"/>
          <p:cNvSpPr txBox="1"/>
          <p:nvPr>
            <p:ph type="title"/>
          </p:nvPr>
        </p:nvSpPr>
        <p:spPr>
          <a:xfrm>
            <a:off x="3456850" y="1272125"/>
            <a:ext cx="5361600" cy="1028100"/>
          </a:xfrm>
          <a:prstGeom prst="rect">
            <a:avLst/>
          </a:prstGeom>
          <a:noFill/>
          <a:ln>
            <a:noFill/>
          </a:ln>
        </p:spPr>
        <p:txBody>
          <a:bodyPr anchorCtr="0" anchor="ctr" bIns="91425" lIns="91425" rIns="91425" wrap="square" tIns="91425">
            <a:noAutofit/>
          </a:bodyPr>
          <a:lstStyle/>
          <a:p>
            <a:pPr lvl="0" rtl="0">
              <a:spcBef>
                <a:spcPts val="0"/>
              </a:spcBef>
              <a:buNone/>
            </a:pPr>
            <a:r>
              <a:rPr b="1" i="1" lang="en" sz="3000">
                <a:solidFill>
                  <a:srgbClr val="5EA5E5"/>
                </a:solidFill>
                <a:latin typeface="Open Sans"/>
                <a:ea typeface="Open Sans"/>
                <a:cs typeface="Open Sans"/>
                <a:sym typeface="Open Sans"/>
              </a:rPr>
              <a:t>Welcome! My name is</a:t>
            </a:r>
          </a:p>
          <a:p>
            <a:pPr lvl="0" rtl="0">
              <a:spcBef>
                <a:spcPts val="0"/>
              </a:spcBef>
              <a:buNone/>
            </a:pPr>
            <a:r>
              <a:rPr b="1" i="1" lang="en" sz="3000">
                <a:solidFill>
                  <a:srgbClr val="353535"/>
                </a:solidFill>
                <a:latin typeface="Open Sans"/>
                <a:ea typeface="Open Sans"/>
                <a:cs typeface="Open Sans"/>
                <a:sym typeface="Open Sans"/>
              </a:rPr>
              <a:t>[INSERT YOUR NAME]. </a:t>
            </a:r>
          </a:p>
        </p:txBody>
      </p:sp>
      <p:sp>
        <p:nvSpPr>
          <p:cNvPr id="72" name="Shape 72"/>
          <p:cNvSpPr/>
          <p:nvPr/>
        </p:nvSpPr>
        <p:spPr>
          <a:xfrm>
            <a:off x="3456850" y="2760025"/>
            <a:ext cx="555900" cy="555900"/>
          </a:xfrm>
          <a:prstGeom prst="ellipse">
            <a:avLst/>
          </a:prstGeom>
          <a:solidFill>
            <a:srgbClr val="5EA5E5"/>
          </a:solidFill>
          <a:ln>
            <a:noFill/>
          </a:ln>
        </p:spPr>
        <p:txBody>
          <a:bodyPr anchorCtr="0" anchor="ctr" bIns="91425" lIns="91425" rIns="91425" wrap="square" tIns="91425">
            <a:noAutofit/>
          </a:bodyPr>
          <a:lstStyle/>
          <a:p>
            <a:pPr lvl="0" rtl="0" algn="ctr">
              <a:spcBef>
                <a:spcPts val="0"/>
              </a:spcBef>
              <a:buNone/>
            </a:pPr>
            <a:r>
              <a:rPr lang="en" sz="2600">
                <a:solidFill>
                  <a:srgbClr val="EAEAEA"/>
                </a:solidFill>
                <a:latin typeface="Open Sans ExtraBold"/>
                <a:ea typeface="Open Sans ExtraBold"/>
                <a:cs typeface="Open Sans ExtraBold"/>
                <a:sym typeface="Open Sans ExtraBold"/>
              </a:rPr>
              <a:t>1</a:t>
            </a:r>
          </a:p>
        </p:txBody>
      </p:sp>
      <p:sp>
        <p:nvSpPr>
          <p:cNvPr id="73" name="Shape 73"/>
          <p:cNvSpPr/>
          <p:nvPr/>
        </p:nvSpPr>
        <p:spPr>
          <a:xfrm>
            <a:off x="3456850" y="3875750"/>
            <a:ext cx="555900" cy="555900"/>
          </a:xfrm>
          <a:prstGeom prst="ellipse">
            <a:avLst/>
          </a:prstGeom>
          <a:solidFill>
            <a:srgbClr val="5EA5E5"/>
          </a:solidFill>
          <a:ln>
            <a:noFill/>
          </a:ln>
        </p:spPr>
        <p:txBody>
          <a:bodyPr anchorCtr="0" anchor="ctr" bIns="91425" lIns="91425" rIns="91425" wrap="square" tIns="91425">
            <a:noAutofit/>
          </a:bodyPr>
          <a:lstStyle/>
          <a:p>
            <a:pPr lvl="0" rtl="0" algn="ctr">
              <a:spcBef>
                <a:spcPts val="0"/>
              </a:spcBef>
              <a:buNone/>
            </a:pPr>
            <a:r>
              <a:rPr lang="en" sz="2600">
                <a:solidFill>
                  <a:srgbClr val="EAEAEA"/>
                </a:solidFill>
                <a:latin typeface="Open Sans ExtraBold"/>
                <a:ea typeface="Open Sans ExtraBold"/>
                <a:cs typeface="Open Sans ExtraBold"/>
                <a:sym typeface="Open Sans ExtraBold"/>
              </a:rPr>
              <a:t>2</a:t>
            </a:r>
          </a:p>
        </p:txBody>
      </p:sp>
      <p:sp>
        <p:nvSpPr>
          <p:cNvPr id="74" name="Shape 74"/>
          <p:cNvSpPr/>
          <p:nvPr/>
        </p:nvSpPr>
        <p:spPr>
          <a:xfrm>
            <a:off x="3456850" y="4931725"/>
            <a:ext cx="555900" cy="555900"/>
          </a:xfrm>
          <a:prstGeom prst="ellipse">
            <a:avLst/>
          </a:prstGeom>
          <a:solidFill>
            <a:srgbClr val="5EA5E5"/>
          </a:solidFill>
          <a:ln>
            <a:noFill/>
          </a:ln>
        </p:spPr>
        <p:txBody>
          <a:bodyPr anchorCtr="0" anchor="ctr" bIns="91425" lIns="91425" rIns="91425" wrap="square" tIns="91425">
            <a:noAutofit/>
          </a:bodyPr>
          <a:lstStyle/>
          <a:p>
            <a:pPr lvl="0" rtl="0" algn="ctr">
              <a:spcBef>
                <a:spcPts val="0"/>
              </a:spcBef>
              <a:buNone/>
            </a:pPr>
            <a:r>
              <a:rPr lang="en" sz="2600">
                <a:solidFill>
                  <a:srgbClr val="EAEAEA"/>
                </a:solidFill>
                <a:latin typeface="Open Sans ExtraBold"/>
                <a:ea typeface="Open Sans ExtraBold"/>
                <a:cs typeface="Open Sans ExtraBold"/>
                <a:sym typeface="Open Sans ExtraBold"/>
              </a:rPr>
              <a:t>3</a:t>
            </a:r>
          </a:p>
        </p:txBody>
      </p:sp>
      <p:sp>
        <p:nvSpPr>
          <p:cNvPr id="75" name="Shape 75"/>
          <p:cNvSpPr txBox="1"/>
          <p:nvPr/>
        </p:nvSpPr>
        <p:spPr>
          <a:xfrm>
            <a:off x="4183750" y="2661775"/>
            <a:ext cx="4634700" cy="752400"/>
          </a:xfrm>
          <a:prstGeom prst="rect">
            <a:avLst/>
          </a:prstGeom>
          <a:noFill/>
          <a:ln>
            <a:noFill/>
          </a:ln>
        </p:spPr>
        <p:txBody>
          <a:bodyPr anchorCtr="0" anchor="ctr" bIns="91425" lIns="91425" rIns="91425" wrap="square" tIns="91425">
            <a:noAutofit/>
          </a:bodyPr>
          <a:lstStyle/>
          <a:p>
            <a:pPr lvl="0" rtl="0">
              <a:spcBef>
                <a:spcPts val="0"/>
              </a:spcBef>
              <a:buNone/>
            </a:pPr>
            <a:r>
              <a:rPr b="1" lang="en" sz="1800">
                <a:solidFill>
                  <a:srgbClr val="353535"/>
                </a:solidFill>
                <a:latin typeface="Open Sans"/>
                <a:ea typeface="Open Sans"/>
                <a:cs typeface="Open Sans"/>
                <a:sym typeface="Open Sans"/>
              </a:rPr>
              <a:t>I’m here to lead this session &amp; help you learn something new today!</a:t>
            </a:r>
          </a:p>
        </p:txBody>
      </p:sp>
      <p:sp>
        <p:nvSpPr>
          <p:cNvPr id="76" name="Shape 76"/>
          <p:cNvSpPr txBox="1"/>
          <p:nvPr/>
        </p:nvSpPr>
        <p:spPr>
          <a:xfrm>
            <a:off x="4183750" y="3747625"/>
            <a:ext cx="4634700" cy="752400"/>
          </a:xfrm>
          <a:prstGeom prst="rect">
            <a:avLst/>
          </a:prstGeom>
          <a:noFill/>
          <a:ln>
            <a:noFill/>
          </a:ln>
        </p:spPr>
        <p:txBody>
          <a:bodyPr anchorCtr="0" anchor="ctr" bIns="91425" lIns="91425" rIns="91425" wrap="square" tIns="91425">
            <a:noAutofit/>
          </a:bodyPr>
          <a:lstStyle/>
          <a:p>
            <a:pPr lvl="0" rtl="0">
              <a:spcBef>
                <a:spcPts val="0"/>
              </a:spcBef>
              <a:buNone/>
            </a:pPr>
            <a:r>
              <a:rPr b="1" lang="en" sz="1800">
                <a:solidFill>
                  <a:srgbClr val="353535"/>
                </a:solidFill>
                <a:latin typeface="Open Sans"/>
                <a:ea typeface="Open Sans"/>
                <a:cs typeface="Open Sans"/>
                <a:sym typeface="Open Sans"/>
              </a:rPr>
              <a:t>I’m a [LEVEL OF STUDY] at [SCHOOL].</a:t>
            </a:r>
          </a:p>
        </p:txBody>
      </p:sp>
      <p:sp>
        <p:nvSpPr>
          <p:cNvPr id="77" name="Shape 77"/>
          <p:cNvSpPr txBox="1"/>
          <p:nvPr/>
        </p:nvSpPr>
        <p:spPr>
          <a:xfrm>
            <a:off x="4183750" y="4833475"/>
            <a:ext cx="4634700" cy="752400"/>
          </a:xfrm>
          <a:prstGeom prst="rect">
            <a:avLst/>
          </a:prstGeom>
          <a:noFill/>
          <a:ln>
            <a:noFill/>
          </a:ln>
        </p:spPr>
        <p:txBody>
          <a:bodyPr anchorCtr="0" anchor="ctr" bIns="91425" lIns="91425" rIns="91425" wrap="square" tIns="91425">
            <a:noAutofit/>
          </a:bodyPr>
          <a:lstStyle/>
          <a:p>
            <a:pPr lvl="0" rtl="0">
              <a:spcBef>
                <a:spcPts val="0"/>
              </a:spcBef>
              <a:buNone/>
            </a:pPr>
            <a:r>
              <a:rPr b="1" lang="en" sz="1800">
                <a:solidFill>
                  <a:srgbClr val="353535"/>
                </a:solidFill>
                <a:latin typeface="Open Sans"/>
                <a:ea typeface="Open Sans"/>
                <a:cs typeface="Open Sans"/>
                <a:sym typeface="Open Sans"/>
              </a:rPr>
              <a:t>My favorite programming language / tool is [LANGUAGE OR TOOL].</a:t>
            </a:r>
          </a:p>
        </p:txBody>
      </p:sp>
      <p:pic>
        <p:nvPicPr>
          <p:cNvPr id="78" name="Shape 78"/>
          <p:cNvPicPr preferRelativeResize="0"/>
          <p:nvPr/>
        </p:nvPicPr>
        <p:blipFill>
          <a:blip r:embed="rId3">
            <a:alphaModFix/>
          </a:blip>
          <a:stretch>
            <a:fillRect/>
          </a:stretch>
        </p:blipFill>
        <p:spPr>
          <a:xfrm>
            <a:off x="814352" y="1612572"/>
            <a:ext cx="1801599" cy="18015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Shape 375"/>
          <p:cNvSpPr txBox="1"/>
          <p:nvPr>
            <p:ph type="title"/>
          </p:nvPr>
        </p:nvSpPr>
        <p:spPr>
          <a:xfrm>
            <a:off x="220825" y="579350"/>
            <a:ext cx="8820900" cy="824400"/>
          </a:xfrm>
          <a:prstGeom prst="rect">
            <a:avLst/>
          </a:prstGeom>
        </p:spPr>
        <p:txBody>
          <a:bodyPr anchorCtr="0" anchor="ctr" bIns="91425" lIns="91425" rIns="91425" wrap="square" tIns="91425">
            <a:noAutofit/>
          </a:bodyPr>
          <a:lstStyle/>
          <a:p>
            <a:pPr lvl="0" rtl="0">
              <a:spcBef>
                <a:spcPts val="0"/>
              </a:spcBef>
              <a:buNone/>
            </a:pPr>
            <a:r>
              <a:rPr lang="en" sz="2800"/>
              <a:t>Test your AWS Lambda Function</a:t>
            </a:r>
          </a:p>
        </p:txBody>
      </p:sp>
      <p:sp>
        <p:nvSpPr>
          <p:cNvPr id="376" name="Shape 376"/>
          <p:cNvSpPr txBox="1"/>
          <p:nvPr/>
        </p:nvSpPr>
        <p:spPr>
          <a:xfrm>
            <a:off x="841500" y="1403749"/>
            <a:ext cx="7461000" cy="9306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To test that your Lambda function is working, </a:t>
            </a:r>
          </a:p>
          <a:p>
            <a:pPr lvl="0" rtl="0" algn="ctr">
              <a:lnSpc>
                <a:spcPct val="115000"/>
              </a:lnSpc>
              <a:spcBef>
                <a:spcPts val="0"/>
              </a:spcBef>
              <a:buNone/>
            </a:pPr>
            <a:r>
              <a:rPr lang="en" sz="2200">
                <a:solidFill>
                  <a:schemeClr val="dk1"/>
                </a:solidFill>
                <a:latin typeface="Open Sans"/>
                <a:ea typeface="Open Sans"/>
                <a:cs typeface="Open Sans"/>
                <a:sym typeface="Open Sans"/>
              </a:rPr>
              <a:t>Just click the “test” button.</a:t>
            </a:r>
          </a:p>
        </p:txBody>
      </p:sp>
      <p:pic>
        <p:nvPicPr>
          <p:cNvPr id="377" name="Shape 377"/>
          <p:cNvPicPr preferRelativeResize="0"/>
          <p:nvPr/>
        </p:nvPicPr>
        <p:blipFill>
          <a:blip r:embed="rId3">
            <a:alphaModFix/>
          </a:blip>
          <a:stretch>
            <a:fillRect/>
          </a:stretch>
        </p:blipFill>
        <p:spPr>
          <a:xfrm>
            <a:off x="841500" y="2597899"/>
            <a:ext cx="7461000" cy="3721030"/>
          </a:xfrm>
          <a:prstGeom prst="rect">
            <a:avLst/>
          </a:prstGeom>
          <a:noFill/>
          <a:ln cap="flat" cmpd="sng" w="19050">
            <a:solidFill>
              <a:schemeClr val="dk2"/>
            </a:solidFill>
            <a:prstDash val="solid"/>
            <a:round/>
            <a:headEnd len="med" w="med" type="none"/>
            <a:tailEnd len="med" w="med" type="none"/>
          </a:ln>
        </p:spPr>
      </p:pic>
      <p:sp>
        <p:nvSpPr>
          <p:cNvPr id="378" name="Shape 378"/>
          <p:cNvSpPr/>
          <p:nvPr/>
        </p:nvSpPr>
        <p:spPr>
          <a:xfrm>
            <a:off x="1825219" y="2785037"/>
            <a:ext cx="1226700" cy="7605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Shape 383"/>
          <p:cNvSpPr txBox="1"/>
          <p:nvPr>
            <p:ph type="title"/>
          </p:nvPr>
        </p:nvSpPr>
        <p:spPr>
          <a:xfrm>
            <a:off x="220825" y="579350"/>
            <a:ext cx="8820900" cy="824400"/>
          </a:xfrm>
          <a:prstGeom prst="rect">
            <a:avLst/>
          </a:prstGeom>
        </p:spPr>
        <p:txBody>
          <a:bodyPr anchorCtr="0" anchor="ctr" bIns="91425" lIns="91425" rIns="91425" wrap="square" tIns="91425">
            <a:noAutofit/>
          </a:bodyPr>
          <a:lstStyle/>
          <a:p>
            <a:pPr lvl="0" rtl="0">
              <a:spcBef>
                <a:spcPts val="0"/>
              </a:spcBef>
              <a:buNone/>
            </a:pPr>
            <a:r>
              <a:rPr lang="en" sz="2800"/>
              <a:t>Test your AWS Lambda Function</a:t>
            </a:r>
          </a:p>
        </p:txBody>
      </p:sp>
      <p:sp>
        <p:nvSpPr>
          <p:cNvPr id="384" name="Shape 384"/>
          <p:cNvSpPr txBox="1"/>
          <p:nvPr/>
        </p:nvSpPr>
        <p:spPr>
          <a:xfrm>
            <a:off x="841500" y="1327549"/>
            <a:ext cx="7461000" cy="9306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If it’s working, you should see output</a:t>
            </a:r>
          </a:p>
          <a:p>
            <a:pPr lvl="0" rtl="0" algn="ctr">
              <a:lnSpc>
                <a:spcPct val="115000"/>
              </a:lnSpc>
              <a:spcBef>
                <a:spcPts val="0"/>
              </a:spcBef>
              <a:buNone/>
            </a:pPr>
            <a:r>
              <a:rPr lang="en" sz="2200">
                <a:solidFill>
                  <a:schemeClr val="dk1"/>
                </a:solidFill>
                <a:latin typeface="Open Sans"/>
                <a:ea typeface="Open Sans"/>
                <a:cs typeface="Open Sans"/>
                <a:sym typeface="Open Sans"/>
              </a:rPr>
              <a:t>similar to the following:</a:t>
            </a:r>
          </a:p>
        </p:txBody>
      </p:sp>
      <p:pic>
        <p:nvPicPr>
          <p:cNvPr id="385" name="Shape 385"/>
          <p:cNvPicPr preferRelativeResize="0"/>
          <p:nvPr/>
        </p:nvPicPr>
        <p:blipFill>
          <a:blip r:embed="rId3">
            <a:alphaModFix/>
          </a:blip>
          <a:stretch>
            <a:fillRect/>
          </a:stretch>
        </p:blipFill>
        <p:spPr>
          <a:xfrm>
            <a:off x="966300" y="2444000"/>
            <a:ext cx="7211397" cy="4218850"/>
          </a:xfrm>
          <a:prstGeom prst="rect">
            <a:avLst/>
          </a:prstGeom>
          <a:noFill/>
          <a:ln cap="flat" cmpd="sng" w="19050">
            <a:solidFill>
              <a:schemeClr val="dk2"/>
            </a:solidFill>
            <a:prstDash val="solid"/>
            <a:round/>
            <a:headEnd len="med" w="med" type="none"/>
            <a:tailEnd len="med" w="med"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txBox="1"/>
          <p:nvPr>
            <p:ph type="title"/>
          </p:nvPr>
        </p:nvSpPr>
        <p:spPr>
          <a:xfrm>
            <a:off x="220825" y="579350"/>
            <a:ext cx="8820900" cy="824400"/>
          </a:xfrm>
          <a:prstGeom prst="rect">
            <a:avLst/>
          </a:prstGeom>
        </p:spPr>
        <p:txBody>
          <a:bodyPr anchorCtr="0" anchor="ctr" bIns="91425" lIns="91425" rIns="91425" wrap="square" tIns="91425">
            <a:noAutofit/>
          </a:bodyPr>
          <a:lstStyle/>
          <a:p>
            <a:pPr lvl="0" rtl="0">
              <a:spcBef>
                <a:spcPts val="0"/>
              </a:spcBef>
              <a:buNone/>
            </a:pPr>
            <a:r>
              <a:rPr lang="en" sz="2800"/>
              <a:t>Note Down your Function’s ARN.</a:t>
            </a:r>
          </a:p>
        </p:txBody>
      </p:sp>
      <p:sp>
        <p:nvSpPr>
          <p:cNvPr id="391" name="Shape 391"/>
          <p:cNvSpPr txBox="1"/>
          <p:nvPr/>
        </p:nvSpPr>
        <p:spPr>
          <a:xfrm>
            <a:off x="841500" y="1403749"/>
            <a:ext cx="7461000" cy="9306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You’ll need it in a few steps, so either keep this tab open or save it in a file somewhere now.</a:t>
            </a:r>
          </a:p>
        </p:txBody>
      </p:sp>
      <p:pic>
        <p:nvPicPr>
          <p:cNvPr id="392" name="Shape 392"/>
          <p:cNvPicPr preferRelativeResize="0"/>
          <p:nvPr/>
        </p:nvPicPr>
        <p:blipFill>
          <a:blip r:embed="rId3">
            <a:alphaModFix/>
          </a:blip>
          <a:stretch>
            <a:fillRect/>
          </a:stretch>
        </p:blipFill>
        <p:spPr>
          <a:xfrm>
            <a:off x="841500" y="2597899"/>
            <a:ext cx="7461000" cy="3721030"/>
          </a:xfrm>
          <a:prstGeom prst="rect">
            <a:avLst/>
          </a:prstGeom>
          <a:noFill/>
          <a:ln cap="flat" cmpd="sng" w="19050">
            <a:solidFill>
              <a:schemeClr val="dk2"/>
            </a:solidFill>
            <a:prstDash val="solid"/>
            <a:round/>
            <a:headEnd len="med" w="med" type="none"/>
            <a:tailEnd len="med" w="med" type="none"/>
          </a:ln>
        </p:spPr>
      </p:pic>
      <p:sp>
        <p:nvSpPr>
          <p:cNvPr id="393" name="Shape 393"/>
          <p:cNvSpPr/>
          <p:nvPr/>
        </p:nvSpPr>
        <p:spPr>
          <a:xfrm>
            <a:off x="4335424" y="2565350"/>
            <a:ext cx="3907800" cy="3678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394" name="Shape 394"/>
          <p:cNvCxnSpPr/>
          <p:nvPr/>
        </p:nvCxnSpPr>
        <p:spPr>
          <a:xfrm>
            <a:off x="7499325" y="2069375"/>
            <a:ext cx="439200" cy="4095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txBox="1"/>
          <p:nvPr>
            <p:ph type="title"/>
          </p:nvPr>
        </p:nvSpPr>
        <p:spPr>
          <a:xfrm>
            <a:off x="220825" y="647750"/>
            <a:ext cx="8820900" cy="824400"/>
          </a:xfrm>
          <a:prstGeom prst="rect">
            <a:avLst/>
          </a:prstGeom>
        </p:spPr>
        <p:txBody>
          <a:bodyPr anchorCtr="0" anchor="ctr" bIns="91425" lIns="91425" rIns="91425" wrap="square" tIns="91425">
            <a:noAutofit/>
          </a:bodyPr>
          <a:lstStyle/>
          <a:p>
            <a:pPr lvl="0" rtl="0">
              <a:spcBef>
                <a:spcPts val="0"/>
              </a:spcBef>
              <a:buNone/>
            </a:pPr>
            <a:r>
              <a:rPr lang="en" sz="3000"/>
              <a:t>Sign into the Amazon Developer Portal.</a:t>
            </a:r>
          </a:p>
        </p:txBody>
      </p:sp>
      <p:sp>
        <p:nvSpPr>
          <p:cNvPr id="400" name="Shape 400"/>
          <p:cNvSpPr txBox="1"/>
          <p:nvPr/>
        </p:nvSpPr>
        <p:spPr>
          <a:xfrm>
            <a:off x="0" y="1472150"/>
            <a:ext cx="9306900" cy="10059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lang="en" sz="2400">
                <a:solidFill>
                  <a:schemeClr val="dk1"/>
                </a:solidFill>
                <a:latin typeface="Open Sans"/>
                <a:ea typeface="Open Sans"/>
                <a:cs typeface="Open Sans"/>
                <a:sym typeface="Open Sans"/>
              </a:rPr>
              <a:t>Head over to: </a:t>
            </a:r>
          </a:p>
          <a:p>
            <a:pPr lvl="0" rtl="0" algn="ctr">
              <a:lnSpc>
                <a:spcPct val="115000"/>
              </a:lnSpc>
              <a:spcBef>
                <a:spcPts val="0"/>
              </a:spcBef>
              <a:buNone/>
            </a:pPr>
            <a:r>
              <a:rPr b="1" lang="en" sz="2400">
                <a:solidFill>
                  <a:srgbClr val="5EA5E5"/>
                </a:solidFill>
                <a:latin typeface="Open Sans"/>
                <a:ea typeface="Open Sans"/>
                <a:cs typeface="Open Sans"/>
                <a:sym typeface="Open Sans"/>
              </a:rPr>
              <a:t>mlhlocal.host/alexa-portal</a:t>
            </a:r>
          </a:p>
        </p:txBody>
      </p:sp>
      <p:pic>
        <p:nvPicPr>
          <p:cNvPr id="401" name="Shape 401"/>
          <p:cNvPicPr preferRelativeResize="0"/>
          <p:nvPr/>
        </p:nvPicPr>
        <p:blipFill>
          <a:blip r:embed="rId3">
            <a:alphaModFix/>
          </a:blip>
          <a:stretch>
            <a:fillRect/>
          </a:stretch>
        </p:blipFill>
        <p:spPr>
          <a:xfrm>
            <a:off x="1090612" y="2590421"/>
            <a:ext cx="7282220" cy="43292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ph type="title"/>
          </p:nvPr>
        </p:nvSpPr>
        <p:spPr>
          <a:xfrm>
            <a:off x="220825" y="647750"/>
            <a:ext cx="8820900" cy="824400"/>
          </a:xfrm>
          <a:prstGeom prst="rect">
            <a:avLst/>
          </a:prstGeom>
        </p:spPr>
        <p:txBody>
          <a:bodyPr anchorCtr="0" anchor="ctr" bIns="91425" lIns="91425" rIns="91425" wrap="square" tIns="91425">
            <a:noAutofit/>
          </a:bodyPr>
          <a:lstStyle/>
          <a:p>
            <a:pPr lvl="0" rtl="0">
              <a:spcBef>
                <a:spcPts val="0"/>
              </a:spcBef>
              <a:buNone/>
            </a:pPr>
            <a:r>
              <a:rPr lang="en" sz="3000"/>
              <a:t>Create your Developer Profile</a:t>
            </a:r>
          </a:p>
        </p:txBody>
      </p:sp>
      <p:sp>
        <p:nvSpPr>
          <p:cNvPr id="407" name="Shape 407"/>
          <p:cNvSpPr txBox="1"/>
          <p:nvPr/>
        </p:nvSpPr>
        <p:spPr>
          <a:xfrm>
            <a:off x="0" y="1472150"/>
            <a:ext cx="9306900" cy="10059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lang="en" sz="2400">
                <a:solidFill>
                  <a:schemeClr val="dk1"/>
                </a:solidFill>
                <a:latin typeface="Open Sans"/>
                <a:ea typeface="Open Sans"/>
                <a:cs typeface="Open Sans"/>
                <a:sym typeface="Open Sans"/>
              </a:rPr>
              <a:t>You’ll need to fill out the registration form</a:t>
            </a:r>
          </a:p>
          <a:p>
            <a:pPr lvl="0" rtl="0" algn="ctr">
              <a:lnSpc>
                <a:spcPct val="115000"/>
              </a:lnSpc>
              <a:spcBef>
                <a:spcPts val="0"/>
              </a:spcBef>
              <a:buNone/>
            </a:pPr>
            <a:r>
              <a:rPr lang="en" sz="2400">
                <a:solidFill>
                  <a:schemeClr val="dk1"/>
                </a:solidFill>
                <a:latin typeface="Open Sans"/>
                <a:ea typeface="Open Sans"/>
                <a:cs typeface="Open Sans"/>
                <a:sym typeface="Open Sans"/>
              </a:rPr>
              <a:t>&amp; agree to the terms of usage.</a:t>
            </a:r>
          </a:p>
        </p:txBody>
      </p:sp>
      <p:pic>
        <p:nvPicPr>
          <p:cNvPr id="408" name="Shape 408"/>
          <p:cNvPicPr preferRelativeResize="0"/>
          <p:nvPr/>
        </p:nvPicPr>
        <p:blipFill>
          <a:blip r:embed="rId3">
            <a:alphaModFix/>
          </a:blip>
          <a:stretch>
            <a:fillRect/>
          </a:stretch>
        </p:blipFill>
        <p:spPr>
          <a:xfrm>
            <a:off x="1679350" y="2611700"/>
            <a:ext cx="5785290" cy="40751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txBox="1"/>
          <p:nvPr>
            <p:ph type="title"/>
          </p:nvPr>
        </p:nvSpPr>
        <p:spPr>
          <a:xfrm>
            <a:off x="220825" y="582168"/>
            <a:ext cx="8820900" cy="824400"/>
          </a:xfrm>
          <a:prstGeom prst="rect">
            <a:avLst/>
          </a:prstGeom>
        </p:spPr>
        <p:txBody>
          <a:bodyPr anchorCtr="0" anchor="ctr" bIns="91425" lIns="91425" rIns="91425" wrap="square" tIns="91425">
            <a:noAutofit/>
          </a:bodyPr>
          <a:lstStyle/>
          <a:p>
            <a:pPr lvl="0" rtl="0">
              <a:spcBef>
                <a:spcPts val="0"/>
              </a:spcBef>
              <a:buNone/>
            </a:pPr>
            <a:r>
              <a:rPr lang="en" sz="3000"/>
              <a:t>Create a New Alexa Skill</a:t>
            </a:r>
          </a:p>
        </p:txBody>
      </p:sp>
      <p:sp>
        <p:nvSpPr>
          <p:cNvPr id="414" name="Shape 414"/>
          <p:cNvSpPr txBox="1"/>
          <p:nvPr/>
        </p:nvSpPr>
        <p:spPr>
          <a:xfrm>
            <a:off x="0" y="1359725"/>
            <a:ext cx="9306900" cy="1122900"/>
          </a:xfrm>
          <a:prstGeom prst="rect">
            <a:avLst/>
          </a:prstGeom>
          <a:noFill/>
          <a:ln>
            <a:noFill/>
          </a:ln>
        </p:spPr>
        <p:txBody>
          <a:bodyPr anchorCtr="0" anchor="ctr" bIns="91425" lIns="91425" rIns="91425" wrap="square" tIns="91425">
            <a:noAutofit/>
          </a:bodyPr>
          <a:lstStyle/>
          <a:p>
            <a:pPr indent="-355600" lvl="0" marL="914400" rtl="0">
              <a:lnSpc>
                <a:spcPct val="115000"/>
              </a:lnSpc>
              <a:spcBef>
                <a:spcPts val="0"/>
              </a:spcBef>
              <a:buClr>
                <a:schemeClr val="dk1"/>
              </a:buClr>
              <a:buSzPct val="100000"/>
              <a:buAutoNum type="arabicPeriod"/>
            </a:pPr>
            <a:r>
              <a:rPr lang="en" sz="2000">
                <a:solidFill>
                  <a:schemeClr val="dk1"/>
                </a:solidFill>
                <a:latin typeface="Open Sans"/>
                <a:ea typeface="Open Sans"/>
                <a:cs typeface="Open Sans"/>
                <a:sym typeface="Open Sans"/>
              </a:rPr>
              <a:t>Navigate to the Alexa tab</a:t>
            </a:r>
          </a:p>
          <a:p>
            <a:pPr indent="-355600" lvl="0" marL="914400" rtl="0">
              <a:lnSpc>
                <a:spcPct val="115000"/>
              </a:lnSpc>
              <a:spcBef>
                <a:spcPts val="0"/>
              </a:spcBef>
              <a:buClr>
                <a:schemeClr val="dk1"/>
              </a:buClr>
              <a:buSzPct val="100000"/>
              <a:buAutoNum type="arabicPeriod"/>
            </a:pPr>
            <a:r>
              <a:rPr lang="en" sz="2000">
                <a:solidFill>
                  <a:schemeClr val="dk1"/>
                </a:solidFill>
                <a:latin typeface="Open Sans"/>
                <a:ea typeface="Open Sans"/>
                <a:cs typeface="Open Sans"/>
                <a:sym typeface="Open Sans"/>
              </a:rPr>
              <a:t>Click on "Getting Started" under “Alexa Skills Kit”</a:t>
            </a:r>
          </a:p>
          <a:p>
            <a:pPr indent="-355600" lvl="0" marL="914400" rtl="0">
              <a:lnSpc>
                <a:spcPct val="115000"/>
              </a:lnSpc>
              <a:spcBef>
                <a:spcPts val="0"/>
              </a:spcBef>
              <a:buClr>
                <a:schemeClr val="dk1"/>
              </a:buClr>
              <a:buSzPct val="100000"/>
              <a:buFont typeface="Open Sans"/>
              <a:buAutoNum type="arabicPeriod"/>
            </a:pPr>
            <a:r>
              <a:rPr lang="en" sz="2000">
                <a:solidFill>
                  <a:schemeClr val="dk1"/>
                </a:solidFill>
                <a:latin typeface="Open Sans"/>
                <a:ea typeface="Open Sans"/>
                <a:cs typeface="Open Sans"/>
                <a:sym typeface="Open Sans"/>
              </a:rPr>
              <a:t>Click “Add a New Skill” in the top right</a:t>
            </a:r>
          </a:p>
        </p:txBody>
      </p:sp>
      <p:grpSp>
        <p:nvGrpSpPr>
          <p:cNvPr id="415" name="Shape 415"/>
          <p:cNvGrpSpPr/>
          <p:nvPr/>
        </p:nvGrpSpPr>
        <p:grpSpPr>
          <a:xfrm>
            <a:off x="1825910" y="2704261"/>
            <a:ext cx="5655098" cy="3924369"/>
            <a:chOff x="1600050" y="2630450"/>
            <a:chExt cx="5872376" cy="4075150"/>
          </a:xfrm>
        </p:grpSpPr>
        <p:pic>
          <p:nvPicPr>
            <p:cNvPr id="416" name="Shape 416"/>
            <p:cNvPicPr preferRelativeResize="0"/>
            <p:nvPr/>
          </p:nvPicPr>
          <p:blipFill>
            <a:blip r:embed="rId3">
              <a:alphaModFix/>
            </a:blip>
            <a:stretch>
              <a:fillRect/>
            </a:stretch>
          </p:blipFill>
          <p:spPr>
            <a:xfrm>
              <a:off x="1671575" y="2630450"/>
              <a:ext cx="5800851" cy="4075150"/>
            </a:xfrm>
            <a:prstGeom prst="rect">
              <a:avLst/>
            </a:prstGeom>
            <a:noFill/>
            <a:ln cap="flat" cmpd="sng" w="19050">
              <a:solidFill>
                <a:schemeClr val="dk2"/>
              </a:solidFill>
              <a:prstDash val="solid"/>
              <a:round/>
              <a:headEnd len="med" w="med" type="none"/>
              <a:tailEnd len="med" w="med" type="none"/>
            </a:ln>
          </p:spPr>
        </p:pic>
        <p:cxnSp>
          <p:nvCxnSpPr>
            <p:cNvPr id="417" name="Shape 417"/>
            <p:cNvCxnSpPr/>
            <p:nvPr/>
          </p:nvCxnSpPr>
          <p:spPr>
            <a:xfrm rot="10800000">
              <a:off x="5054200" y="3325400"/>
              <a:ext cx="601500" cy="318300"/>
            </a:xfrm>
            <a:prstGeom prst="straightConnector1">
              <a:avLst/>
            </a:prstGeom>
            <a:noFill/>
            <a:ln cap="flat" cmpd="sng" w="38100">
              <a:solidFill>
                <a:srgbClr val="FF0000"/>
              </a:solidFill>
              <a:prstDash val="solid"/>
              <a:round/>
              <a:headEnd len="lg" w="lg" type="none"/>
              <a:tailEnd len="lg" w="lg" type="triangle"/>
            </a:ln>
          </p:spPr>
        </p:cxnSp>
        <p:cxnSp>
          <p:nvCxnSpPr>
            <p:cNvPr id="418" name="Shape 418"/>
            <p:cNvCxnSpPr/>
            <p:nvPr/>
          </p:nvCxnSpPr>
          <p:spPr>
            <a:xfrm>
              <a:off x="1977000" y="5621425"/>
              <a:ext cx="619500" cy="318300"/>
            </a:xfrm>
            <a:prstGeom prst="straightConnector1">
              <a:avLst/>
            </a:prstGeom>
            <a:noFill/>
            <a:ln cap="flat" cmpd="sng" w="38100">
              <a:solidFill>
                <a:srgbClr val="FF0000"/>
              </a:solidFill>
              <a:prstDash val="solid"/>
              <a:round/>
              <a:headEnd len="lg" w="lg" type="none"/>
              <a:tailEnd len="lg" w="lg" type="triangle"/>
            </a:ln>
          </p:spPr>
        </p:cxnSp>
        <p:sp>
          <p:nvSpPr>
            <p:cNvPr id="419" name="Shape 419"/>
            <p:cNvSpPr txBox="1"/>
            <p:nvPr/>
          </p:nvSpPr>
          <p:spPr>
            <a:xfrm>
              <a:off x="5579500" y="3493875"/>
              <a:ext cx="601500" cy="5520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F0000"/>
                  </a:solidFill>
                  <a:latin typeface="Open Sans ExtraBold"/>
                  <a:ea typeface="Open Sans ExtraBold"/>
                  <a:cs typeface="Open Sans ExtraBold"/>
                  <a:sym typeface="Open Sans ExtraBold"/>
                </a:rPr>
                <a:t>#1</a:t>
              </a:r>
            </a:p>
          </p:txBody>
        </p:sp>
        <p:sp>
          <p:nvSpPr>
            <p:cNvPr id="420" name="Shape 420"/>
            <p:cNvSpPr txBox="1"/>
            <p:nvPr/>
          </p:nvSpPr>
          <p:spPr>
            <a:xfrm>
              <a:off x="1600050" y="5221825"/>
              <a:ext cx="601500" cy="552000"/>
            </a:xfrm>
            <a:prstGeom prst="rect">
              <a:avLst/>
            </a:prstGeom>
            <a:noFill/>
            <a:ln>
              <a:noFill/>
            </a:ln>
          </p:spPr>
          <p:txBody>
            <a:bodyPr anchorCtr="0" anchor="t" bIns="91425" lIns="91425" rIns="91425" wrap="square" tIns="91425">
              <a:noAutofit/>
            </a:bodyPr>
            <a:lstStyle/>
            <a:p>
              <a:pPr lvl="0" rtl="0">
                <a:spcBef>
                  <a:spcPts val="0"/>
                </a:spcBef>
                <a:buNone/>
              </a:pPr>
              <a:r>
                <a:rPr lang="en" sz="1800">
                  <a:solidFill>
                    <a:srgbClr val="FF0000"/>
                  </a:solidFill>
                  <a:latin typeface="Open Sans ExtraBold"/>
                  <a:ea typeface="Open Sans ExtraBold"/>
                  <a:cs typeface="Open Sans ExtraBold"/>
                  <a:sym typeface="Open Sans ExtraBold"/>
                </a:rPr>
                <a:t>#2</a:t>
              </a: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Shape 425"/>
          <p:cNvSpPr txBox="1"/>
          <p:nvPr>
            <p:ph type="title"/>
          </p:nvPr>
        </p:nvSpPr>
        <p:spPr>
          <a:xfrm>
            <a:off x="220825" y="647750"/>
            <a:ext cx="8820900" cy="824400"/>
          </a:xfrm>
          <a:prstGeom prst="rect">
            <a:avLst/>
          </a:prstGeom>
        </p:spPr>
        <p:txBody>
          <a:bodyPr anchorCtr="0" anchor="ctr" bIns="91425" lIns="91425" rIns="91425" wrap="square" tIns="91425">
            <a:noAutofit/>
          </a:bodyPr>
          <a:lstStyle/>
          <a:p>
            <a:pPr lvl="0" rtl="0">
              <a:spcBef>
                <a:spcPts val="0"/>
              </a:spcBef>
              <a:buNone/>
            </a:pPr>
            <a:r>
              <a:rPr lang="en" sz="3000"/>
              <a:t>Name your Skill</a:t>
            </a:r>
          </a:p>
        </p:txBody>
      </p:sp>
      <p:sp>
        <p:nvSpPr>
          <p:cNvPr id="426" name="Shape 426"/>
          <p:cNvSpPr txBox="1"/>
          <p:nvPr/>
        </p:nvSpPr>
        <p:spPr>
          <a:xfrm>
            <a:off x="0" y="1484424"/>
            <a:ext cx="9306900" cy="1764900"/>
          </a:xfrm>
          <a:prstGeom prst="rect">
            <a:avLst/>
          </a:prstGeom>
          <a:noFill/>
          <a:ln>
            <a:noFill/>
          </a:ln>
        </p:spPr>
        <p:txBody>
          <a:bodyPr anchorCtr="0" anchor="ctr" bIns="91425" lIns="91425" rIns="91425" wrap="square" tIns="91425">
            <a:noAutofit/>
          </a:bodyPr>
          <a:lstStyle/>
          <a:p>
            <a:pPr indent="-368300" lvl="0" marL="914400" rtl="0">
              <a:lnSpc>
                <a:spcPct val="115000"/>
              </a:lnSpc>
              <a:spcBef>
                <a:spcPts val="0"/>
              </a:spcBef>
              <a:buClr>
                <a:schemeClr val="dk1"/>
              </a:buClr>
              <a:buSzPct val="100000"/>
              <a:buAutoNum type="arabicPeriod"/>
            </a:pPr>
            <a:r>
              <a:rPr lang="en" sz="2200">
                <a:solidFill>
                  <a:schemeClr val="dk1"/>
                </a:solidFill>
                <a:latin typeface="Open Sans"/>
                <a:ea typeface="Open Sans"/>
                <a:cs typeface="Open Sans"/>
                <a:sym typeface="Open Sans"/>
              </a:rPr>
              <a:t>Select </a:t>
            </a:r>
            <a:r>
              <a:rPr i="1" lang="en" sz="2200">
                <a:solidFill>
                  <a:schemeClr val="dk1"/>
                </a:solidFill>
                <a:latin typeface="Open Sans"/>
                <a:ea typeface="Open Sans"/>
                <a:cs typeface="Open Sans"/>
                <a:sym typeface="Open Sans"/>
              </a:rPr>
              <a:t>“Custom Interaction Model”</a:t>
            </a:r>
            <a:r>
              <a:rPr lang="en" sz="2200">
                <a:solidFill>
                  <a:schemeClr val="dk1"/>
                </a:solidFill>
                <a:latin typeface="Open Sans"/>
                <a:ea typeface="Open Sans"/>
                <a:cs typeface="Open Sans"/>
                <a:sym typeface="Open Sans"/>
              </a:rPr>
              <a:t> for Skill Type</a:t>
            </a:r>
          </a:p>
          <a:p>
            <a:pPr indent="-368300" lvl="0" marL="914400" rtl="0">
              <a:lnSpc>
                <a:spcPct val="115000"/>
              </a:lnSpc>
              <a:spcBef>
                <a:spcPts val="0"/>
              </a:spcBef>
              <a:buClr>
                <a:schemeClr val="dk1"/>
              </a:buClr>
              <a:buSzPct val="100000"/>
              <a:buAutoNum type="arabicPeriod"/>
            </a:pPr>
            <a:r>
              <a:rPr lang="en" sz="2200">
                <a:solidFill>
                  <a:schemeClr val="dk1"/>
                </a:solidFill>
                <a:latin typeface="Open Sans"/>
                <a:ea typeface="Open Sans"/>
                <a:cs typeface="Open Sans"/>
                <a:sym typeface="Open Sans"/>
              </a:rPr>
              <a:t>Enter a Name for your Skill. </a:t>
            </a:r>
          </a:p>
          <a:p>
            <a:pPr indent="-368300" lvl="0" marL="914400" rtl="0">
              <a:lnSpc>
                <a:spcPct val="115000"/>
              </a:lnSpc>
              <a:spcBef>
                <a:spcPts val="0"/>
              </a:spcBef>
              <a:buClr>
                <a:schemeClr val="dk1"/>
              </a:buClr>
              <a:buSzPct val="100000"/>
              <a:buFont typeface="Open Sans"/>
              <a:buAutoNum type="arabicPeriod"/>
            </a:pPr>
            <a:r>
              <a:rPr lang="en" sz="2200">
                <a:solidFill>
                  <a:schemeClr val="dk1"/>
                </a:solidFill>
                <a:latin typeface="Open Sans"/>
                <a:ea typeface="Open Sans"/>
                <a:cs typeface="Open Sans"/>
                <a:sym typeface="Open Sans"/>
              </a:rPr>
              <a:t>Enter an Invocation Name for your Skill. </a:t>
            </a:r>
          </a:p>
          <a:p>
            <a:pPr indent="-368300" lvl="0" marL="914400" rtl="0">
              <a:lnSpc>
                <a:spcPct val="115000"/>
              </a:lnSpc>
              <a:spcBef>
                <a:spcPts val="0"/>
              </a:spcBef>
              <a:buClr>
                <a:schemeClr val="dk1"/>
              </a:buClr>
              <a:buSzPct val="100000"/>
              <a:buFont typeface="Open Sans"/>
              <a:buAutoNum type="arabicPeriod"/>
            </a:pPr>
            <a:r>
              <a:rPr lang="en" sz="2200">
                <a:solidFill>
                  <a:schemeClr val="dk1"/>
                </a:solidFill>
                <a:latin typeface="Open Sans"/>
                <a:ea typeface="Open Sans"/>
                <a:cs typeface="Open Sans"/>
                <a:sym typeface="Open Sans"/>
              </a:rPr>
              <a:t>Select the "No" option under Audio Player and click “Next”. </a:t>
            </a:r>
          </a:p>
        </p:txBody>
      </p:sp>
      <p:pic>
        <p:nvPicPr>
          <p:cNvPr id="427" name="Shape 427"/>
          <p:cNvPicPr preferRelativeResize="0"/>
          <p:nvPr/>
        </p:nvPicPr>
        <p:blipFill rotWithShape="1">
          <a:blip r:embed="rId3">
            <a:alphaModFix/>
          </a:blip>
          <a:srcRect b="0" l="0" r="33306" t="0"/>
          <a:stretch/>
        </p:blipFill>
        <p:spPr>
          <a:xfrm>
            <a:off x="1559437" y="3458500"/>
            <a:ext cx="6025124" cy="3015375"/>
          </a:xfrm>
          <a:prstGeom prst="rect">
            <a:avLst/>
          </a:prstGeom>
          <a:noFill/>
          <a:ln cap="flat" cmpd="sng" w="19050">
            <a:solidFill>
              <a:schemeClr val="dk2"/>
            </a:solidFill>
            <a:prstDash val="solid"/>
            <a:round/>
            <a:headEnd len="med" w="med" type="none"/>
            <a:tailEnd len="med" w="med"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Shape 432"/>
          <p:cNvSpPr txBox="1"/>
          <p:nvPr>
            <p:ph type="title"/>
          </p:nvPr>
        </p:nvSpPr>
        <p:spPr>
          <a:xfrm>
            <a:off x="220825" y="647750"/>
            <a:ext cx="8820900" cy="824400"/>
          </a:xfrm>
          <a:prstGeom prst="rect">
            <a:avLst/>
          </a:prstGeom>
        </p:spPr>
        <p:txBody>
          <a:bodyPr anchorCtr="0" anchor="ctr" bIns="91425" lIns="91425" rIns="91425" wrap="square" tIns="91425">
            <a:noAutofit/>
          </a:bodyPr>
          <a:lstStyle/>
          <a:p>
            <a:pPr lvl="0" rtl="0">
              <a:spcBef>
                <a:spcPts val="0"/>
              </a:spcBef>
              <a:buNone/>
            </a:pPr>
            <a:r>
              <a:rPr lang="en" sz="3000"/>
              <a:t>What is the</a:t>
            </a:r>
            <a:r>
              <a:rPr lang="en" sz="3000"/>
              <a:t> Invocation Name?</a:t>
            </a:r>
          </a:p>
        </p:txBody>
      </p:sp>
      <p:sp>
        <p:nvSpPr>
          <p:cNvPr id="433" name="Shape 433"/>
          <p:cNvSpPr txBox="1"/>
          <p:nvPr>
            <p:ph type="title"/>
          </p:nvPr>
        </p:nvSpPr>
        <p:spPr>
          <a:xfrm>
            <a:off x="161550" y="3167950"/>
            <a:ext cx="8820900" cy="696600"/>
          </a:xfrm>
          <a:prstGeom prst="rect">
            <a:avLst/>
          </a:prstGeom>
        </p:spPr>
        <p:txBody>
          <a:bodyPr anchorCtr="0" anchor="ctr" bIns="91425" lIns="91425" rIns="91425" wrap="square" tIns="91425">
            <a:noAutofit/>
          </a:bodyPr>
          <a:lstStyle/>
          <a:p>
            <a:pPr lvl="0" rtl="0">
              <a:spcBef>
                <a:spcPts val="0"/>
              </a:spcBef>
              <a:buNone/>
            </a:pPr>
            <a:r>
              <a:rPr b="0" i="1" lang="en"/>
              <a:t>Alexa, open MLH facts.</a:t>
            </a:r>
          </a:p>
        </p:txBody>
      </p:sp>
      <p:cxnSp>
        <p:nvCxnSpPr>
          <p:cNvPr id="434" name="Shape 434"/>
          <p:cNvCxnSpPr/>
          <p:nvPr/>
        </p:nvCxnSpPr>
        <p:spPr>
          <a:xfrm>
            <a:off x="2281386" y="3938125"/>
            <a:ext cx="1140900" cy="0"/>
          </a:xfrm>
          <a:prstGeom prst="straightConnector1">
            <a:avLst/>
          </a:prstGeom>
          <a:noFill/>
          <a:ln cap="flat" cmpd="sng" w="76200">
            <a:solidFill>
              <a:srgbClr val="38761D"/>
            </a:solidFill>
            <a:prstDash val="solid"/>
            <a:round/>
            <a:headEnd len="lg" w="lg" type="none"/>
            <a:tailEnd len="lg" w="lg" type="none"/>
          </a:ln>
        </p:spPr>
      </p:cxnSp>
      <p:cxnSp>
        <p:nvCxnSpPr>
          <p:cNvPr id="435" name="Shape 435"/>
          <p:cNvCxnSpPr/>
          <p:nvPr/>
        </p:nvCxnSpPr>
        <p:spPr>
          <a:xfrm>
            <a:off x="3645763" y="3938125"/>
            <a:ext cx="990900" cy="0"/>
          </a:xfrm>
          <a:prstGeom prst="straightConnector1">
            <a:avLst/>
          </a:prstGeom>
          <a:noFill/>
          <a:ln cap="flat" cmpd="sng" w="76200">
            <a:solidFill>
              <a:srgbClr val="1155CC"/>
            </a:solidFill>
            <a:prstDash val="solid"/>
            <a:round/>
            <a:headEnd len="lg" w="lg" type="none"/>
            <a:tailEnd len="lg" w="lg" type="none"/>
          </a:ln>
        </p:spPr>
      </p:cxnSp>
      <p:cxnSp>
        <p:nvCxnSpPr>
          <p:cNvPr id="436" name="Shape 436"/>
          <p:cNvCxnSpPr/>
          <p:nvPr/>
        </p:nvCxnSpPr>
        <p:spPr>
          <a:xfrm>
            <a:off x="4777025" y="3938125"/>
            <a:ext cx="1935900" cy="0"/>
          </a:xfrm>
          <a:prstGeom prst="straightConnector1">
            <a:avLst/>
          </a:prstGeom>
          <a:noFill/>
          <a:ln cap="flat" cmpd="sng" w="76200">
            <a:solidFill>
              <a:schemeClr val="accent1"/>
            </a:solidFill>
            <a:prstDash val="solid"/>
            <a:round/>
            <a:headEnd len="lg" w="lg" type="none"/>
            <a:tailEnd len="lg" w="lg" type="none"/>
          </a:ln>
        </p:spPr>
      </p:cxnSp>
      <p:cxnSp>
        <p:nvCxnSpPr>
          <p:cNvPr id="437" name="Shape 437"/>
          <p:cNvCxnSpPr/>
          <p:nvPr/>
        </p:nvCxnSpPr>
        <p:spPr>
          <a:xfrm>
            <a:off x="2851836" y="3938125"/>
            <a:ext cx="0" cy="478500"/>
          </a:xfrm>
          <a:prstGeom prst="straightConnector1">
            <a:avLst/>
          </a:prstGeom>
          <a:noFill/>
          <a:ln cap="flat" cmpd="sng" w="76200">
            <a:solidFill>
              <a:srgbClr val="38761D"/>
            </a:solidFill>
            <a:prstDash val="solid"/>
            <a:round/>
            <a:headEnd len="lg" w="lg" type="none"/>
            <a:tailEnd len="lg" w="lg" type="none"/>
          </a:ln>
        </p:spPr>
      </p:cxnSp>
      <p:cxnSp>
        <p:nvCxnSpPr>
          <p:cNvPr id="438" name="Shape 438"/>
          <p:cNvCxnSpPr/>
          <p:nvPr/>
        </p:nvCxnSpPr>
        <p:spPr>
          <a:xfrm>
            <a:off x="4141236" y="3938125"/>
            <a:ext cx="0" cy="478500"/>
          </a:xfrm>
          <a:prstGeom prst="straightConnector1">
            <a:avLst/>
          </a:prstGeom>
          <a:noFill/>
          <a:ln cap="flat" cmpd="sng" w="76200">
            <a:solidFill>
              <a:srgbClr val="1155CC"/>
            </a:solidFill>
            <a:prstDash val="solid"/>
            <a:round/>
            <a:headEnd len="lg" w="lg" type="none"/>
            <a:tailEnd len="lg" w="lg" type="none"/>
          </a:ln>
        </p:spPr>
      </p:cxnSp>
      <p:cxnSp>
        <p:nvCxnSpPr>
          <p:cNvPr id="439" name="Shape 439"/>
          <p:cNvCxnSpPr/>
          <p:nvPr/>
        </p:nvCxnSpPr>
        <p:spPr>
          <a:xfrm>
            <a:off x="5744986" y="3938125"/>
            <a:ext cx="0" cy="478500"/>
          </a:xfrm>
          <a:prstGeom prst="straightConnector1">
            <a:avLst/>
          </a:prstGeom>
          <a:noFill/>
          <a:ln cap="flat" cmpd="sng" w="76200">
            <a:solidFill>
              <a:schemeClr val="accent4"/>
            </a:solidFill>
            <a:prstDash val="solid"/>
            <a:round/>
            <a:headEnd len="lg" w="lg" type="none"/>
            <a:tailEnd len="lg" w="lg" type="none"/>
          </a:ln>
        </p:spPr>
      </p:cxnSp>
      <p:sp>
        <p:nvSpPr>
          <p:cNvPr id="440" name="Shape 440"/>
          <p:cNvSpPr txBox="1"/>
          <p:nvPr/>
        </p:nvSpPr>
        <p:spPr>
          <a:xfrm>
            <a:off x="1999100" y="4563800"/>
            <a:ext cx="1548600" cy="5397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lang="en" sz="1800">
                <a:solidFill>
                  <a:schemeClr val="dk1"/>
                </a:solidFill>
                <a:latin typeface="Open Sans"/>
                <a:ea typeface="Open Sans"/>
                <a:cs typeface="Open Sans"/>
                <a:sym typeface="Open Sans"/>
              </a:rPr>
              <a:t>Wake Word</a:t>
            </a:r>
          </a:p>
        </p:txBody>
      </p:sp>
      <p:sp>
        <p:nvSpPr>
          <p:cNvPr id="441" name="Shape 441"/>
          <p:cNvSpPr txBox="1"/>
          <p:nvPr/>
        </p:nvSpPr>
        <p:spPr>
          <a:xfrm>
            <a:off x="3366925" y="4563800"/>
            <a:ext cx="1548600" cy="5397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lang="en" sz="1800">
                <a:solidFill>
                  <a:schemeClr val="dk1"/>
                </a:solidFill>
                <a:latin typeface="Open Sans"/>
                <a:ea typeface="Open Sans"/>
                <a:cs typeface="Open Sans"/>
                <a:sym typeface="Open Sans"/>
              </a:rPr>
              <a:t>Launch</a:t>
            </a:r>
          </a:p>
        </p:txBody>
      </p:sp>
      <p:sp>
        <p:nvSpPr>
          <p:cNvPr id="442" name="Shape 442"/>
          <p:cNvSpPr txBox="1"/>
          <p:nvPr/>
        </p:nvSpPr>
        <p:spPr>
          <a:xfrm>
            <a:off x="4839325" y="4750406"/>
            <a:ext cx="1803600" cy="5397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lang="en" sz="1800">
                <a:solidFill>
                  <a:schemeClr val="dk1"/>
                </a:solidFill>
                <a:latin typeface="Open Sans"/>
                <a:ea typeface="Open Sans"/>
                <a:cs typeface="Open Sans"/>
                <a:sym typeface="Open Sans"/>
              </a:rPr>
              <a:t>Skill Invocation Name</a:t>
            </a:r>
          </a:p>
        </p:txBody>
      </p:sp>
      <p:sp>
        <p:nvSpPr>
          <p:cNvPr id="443" name="Shape 443"/>
          <p:cNvSpPr txBox="1"/>
          <p:nvPr/>
        </p:nvSpPr>
        <p:spPr>
          <a:xfrm>
            <a:off x="1425150" y="1817100"/>
            <a:ext cx="6293700" cy="10059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lang="en" sz="2400">
                <a:solidFill>
                  <a:schemeClr val="dk1"/>
                </a:solidFill>
                <a:latin typeface="Open Sans"/>
                <a:ea typeface="Open Sans"/>
                <a:cs typeface="Open Sans"/>
                <a:sym typeface="Open Sans"/>
              </a:rPr>
              <a:t>This is a </a:t>
            </a:r>
            <a:r>
              <a:rPr b="1" lang="en" sz="2400">
                <a:solidFill>
                  <a:schemeClr val="dk1"/>
                </a:solidFill>
                <a:latin typeface="Open Sans"/>
                <a:ea typeface="Open Sans"/>
                <a:cs typeface="Open Sans"/>
                <a:sym typeface="Open Sans"/>
              </a:rPr>
              <a:t>1-3 word phrase</a:t>
            </a:r>
            <a:r>
              <a:rPr lang="en" sz="2400">
                <a:solidFill>
                  <a:schemeClr val="dk1"/>
                </a:solidFill>
                <a:latin typeface="Open Sans"/>
                <a:ea typeface="Open Sans"/>
                <a:cs typeface="Open Sans"/>
                <a:sym typeface="Open Sans"/>
              </a:rPr>
              <a:t> that users will say out loud to launch your skill.</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pic>
        <p:nvPicPr>
          <p:cNvPr id="448" name="Shape 448"/>
          <p:cNvPicPr preferRelativeResize="0"/>
          <p:nvPr/>
        </p:nvPicPr>
        <p:blipFill rotWithShape="1">
          <a:blip r:embed="rId3">
            <a:alphaModFix/>
          </a:blip>
          <a:srcRect b="46311" l="0" r="0" t="0"/>
          <a:stretch/>
        </p:blipFill>
        <p:spPr>
          <a:xfrm>
            <a:off x="333375" y="2533844"/>
            <a:ext cx="8477250" cy="2418849"/>
          </a:xfrm>
          <a:prstGeom prst="rect">
            <a:avLst/>
          </a:prstGeom>
          <a:noFill/>
          <a:ln>
            <a:noFill/>
          </a:ln>
        </p:spPr>
      </p:pic>
      <p:sp>
        <p:nvSpPr>
          <p:cNvPr id="449" name="Shape 449"/>
          <p:cNvSpPr txBox="1"/>
          <p:nvPr/>
        </p:nvSpPr>
        <p:spPr>
          <a:xfrm>
            <a:off x="470075" y="2856071"/>
            <a:ext cx="7704600" cy="1898400"/>
          </a:xfrm>
          <a:prstGeom prst="rect">
            <a:avLst/>
          </a:prstGeom>
          <a:noFill/>
          <a:ln>
            <a:noFill/>
          </a:ln>
        </p:spPr>
        <p:txBody>
          <a:bodyPr anchorCtr="0" anchor="t" bIns="91425" lIns="91425" rIns="91425" wrap="square" tIns="91425">
            <a:noAutofit/>
          </a:bodyPr>
          <a:lstStyle/>
          <a:p>
            <a:pPr lvl="0">
              <a:spcBef>
                <a:spcPts val="0"/>
              </a:spcBef>
              <a:buNone/>
            </a:pPr>
            <a:r>
              <a:rPr lang="en">
                <a:solidFill>
                  <a:srgbClr val="F1C232"/>
                </a:solidFill>
                <a:latin typeface="Consolas"/>
                <a:ea typeface="Consolas"/>
                <a:cs typeface="Consolas"/>
                <a:sym typeface="Consolas"/>
              </a:rPr>
              <a:t>01</a:t>
            </a:r>
            <a:r>
              <a:rPr lang="en">
                <a:solidFill>
                  <a:schemeClr val="lt1"/>
                </a:solidFill>
                <a:latin typeface="Consolas"/>
                <a:ea typeface="Consolas"/>
                <a:cs typeface="Consolas"/>
                <a:sym typeface="Consolas"/>
              </a:rPr>
              <a:t>  </a:t>
            </a:r>
            <a:r>
              <a:rPr lang="en">
                <a:solidFill>
                  <a:schemeClr val="lt1"/>
                </a:solidFill>
                <a:latin typeface="Consolas"/>
                <a:ea typeface="Consolas"/>
                <a:cs typeface="Consolas"/>
                <a:sym typeface="Consolas"/>
              </a:rPr>
              <a:t>{</a:t>
            </a:r>
          </a:p>
          <a:p>
            <a:pPr lvl="0">
              <a:spcBef>
                <a:spcPts val="0"/>
              </a:spcBef>
              <a:buNone/>
            </a:pPr>
            <a:r>
              <a:rPr lang="en">
                <a:solidFill>
                  <a:srgbClr val="F1C232"/>
                </a:solidFill>
                <a:latin typeface="Consolas"/>
                <a:ea typeface="Consolas"/>
                <a:cs typeface="Consolas"/>
                <a:sym typeface="Consolas"/>
              </a:rPr>
              <a:t>02</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"intents"</a:t>
            </a:r>
            <a:r>
              <a:rPr lang="en">
                <a:solidFill>
                  <a:schemeClr val="lt1"/>
                </a:solidFill>
                <a:latin typeface="Consolas"/>
                <a:ea typeface="Consolas"/>
                <a:cs typeface="Consolas"/>
                <a:sym typeface="Consolas"/>
              </a:rPr>
              <a:t>: [</a:t>
            </a:r>
          </a:p>
          <a:p>
            <a:pPr lvl="0">
              <a:spcBef>
                <a:spcPts val="0"/>
              </a:spcBef>
              <a:buNone/>
            </a:pPr>
            <a:r>
              <a:rPr lang="en">
                <a:solidFill>
                  <a:srgbClr val="F1C232"/>
                </a:solidFill>
                <a:latin typeface="Consolas"/>
                <a:ea typeface="Consolas"/>
                <a:cs typeface="Consolas"/>
                <a:sym typeface="Consolas"/>
              </a:rPr>
              <a:t>03</a:t>
            </a:r>
            <a:r>
              <a:rPr lang="en">
                <a:solidFill>
                  <a:schemeClr val="lt1"/>
                </a:solidFill>
                <a:latin typeface="Consolas"/>
                <a:ea typeface="Consolas"/>
                <a:cs typeface="Consolas"/>
                <a:sym typeface="Consolas"/>
              </a:rPr>
              <a:t>      { </a:t>
            </a:r>
            <a:r>
              <a:rPr lang="en">
                <a:solidFill>
                  <a:srgbClr val="B6D7A8"/>
                </a:solidFill>
                <a:latin typeface="Consolas"/>
                <a:ea typeface="Consolas"/>
                <a:cs typeface="Consolas"/>
                <a:sym typeface="Consolas"/>
              </a:rPr>
              <a:t>"intent"</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"GetNewFactIntent"</a:t>
            </a:r>
            <a:r>
              <a:rPr lang="en">
                <a:solidFill>
                  <a:schemeClr val="lt1"/>
                </a:solidFill>
                <a:latin typeface="Consolas"/>
                <a:ea typeface="Consolas"/>
                <a:cs typeface="Consolas"/>
                <a:sym typeface="Consolas"/>
              </a:rPr>
              <a:t> },</a:t>
            </a:r>
          </a:p>
          <a:p>
            <a:pPr lvl="0">
              <a:spcBef>
                <a:spcPts val="0"/>
              </a:spcBef>
              <a:buNone/>
            </a:pPr>
            <a:r>
              <a:rPr lang="en">
                <a:solidFill>
                  <a:srgbClr val="F1C232"/>
                </a:solidFill>
                <a:latin typeface="Consolas"/>
                <a:ea typeface="Consolas"/>
                <a:cs typeface="Consolas"/>
                <a:sym typeface="Consolas"/>
              </a:rPr>
              <a:t>04</a:t>
            </a:r>
            <a:r>
              <a:rPr lang="en">
                <a:solidFill>
                  <a:schemeClr val="lt1"/>
                </a:solidFill>
                <a:latin typeface="Consolas"/>
                <a:ea typeface="Consolas"/>
                <a:cs typeface="Consolas"/>
                <a:sym typeface="Consolas"/>
              </a:rPr>
              <a:t>      { </a:t>
            </a:r>
            <a:r>
              <a:rPr lang="en">
                <a:solidFill>
                  <a:srgbClr val="B6D7A8"/>
                </a:solidFill>
                <a:latin typeface="Consolas"/>
                <a:ea typeface="Consolas"/>
                <a:cs typeface="Consolas"/>
                <a:sym typeface="Consolas"/>
              </a:rPr>
              <a:t>"intent"</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"AMAZON.HelpIntent"</a:t>
            </a:r>
            <a:r>
              <a:rPr lang="en">
                <a:solidFill>
                  <a:schemeClr val="lt1"/>
                </a:solidFill>
                <a:latin typeface="Consolas"/>
                <a:ea typeface="Consolas"/>
                <a:cs typeface="Consolas"/>
                <a:sym typeface="Consolas"/>
              </a:rPr>
              <a:t> },</a:t>
            </a:r>
          </a:p>
          <a:p>
            <a:pPr lvl="0">
              <a:spcBef>
                <a:spcPts val="0"/>
              </a:spcBef>
              <a:buNone/>
            </a:pPr>
            <a:r>
              <a:rPr lang="en">
                <a:solidFill>
                  <a:srgbClr val="F1C232"/>
                </a:solidFill>
                <a:latin typeface="Consolas"/>
                <a:ea typeface="Consolas"/>
                <a:cs typeface="Consolas"/>
                <a:sym typeface="Consolas"/>
              </a:rPr>
              <a:t>05</a:t>
            </a:r>
            <a:r>
              <a:rPr lang="en">
                <a:solidFill>
                  <a:schemeClr val="lt1"/>
                </a:solidFill>
                <a:latin typeface="Consolas"/>
                <a:ea typeface="Consolas"/>
                <a:cs typeface="Consolas"/>
                <a:sym typeface="Consolas"/>
              </a:rPr>
              <a:t>      { </a:t>
            </a:r>
            <a:r>
              <a:rPr lang="en">
                <a:solidFill>
                  <a:srgbClr val="B6D7A8"/>
                </a:solidFill>
                <a:latin typeface="Consolas"/>
                <a:ea typeface="Consolas"/>
                <a:cs typeface="Consolas"/>
                <a:sym typeface="Consolas"/>
              </a:rPr>
              <a:t>"intent"</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"AMAZON.StopIntent"</a:t>
            </a:r>
            <a:r>
              <a:rPr lang="en">
                <a:solidFill>
                  <a:schemeClr val="lt1"/>
                </a:solidFill>
                <a:latin typeface="Consolas"/>
                <a:ea typeface="Consolas"/>
                <a:cs typeface="Consolas"/>
                <a:sym typeface="Consolas"/>
              </a:rPr>
              <a:t> },</a:t>
            </a:r>
          </a:p>
          <a:p>
            <a:pPr lvl="0">
              <a:spcBef>
                <a:spcPts val="0"/>
              </a:spcBef>
              <a:buNone/>
            </a:pPr>
            <a:r>
              <a:rPr lang="en">
                <a:solidFill>
                  <a:srgbClr val="F1C232"/>
                </a:solidFill>
                <a:latin typeface="Consolas"/>
                <a:ea typeface="Consolas"/>
                <a:cs typeface="Consolas"/>
                <a:sym typeface="Consolas"/>
              </a:rPr>
              <a:t>06</a:t>
            </a:r>
            <a:r>
              <a:rPr lang="en">
                <a:solidFill>
                  <a:schemeClr val="lt1"/>
                </a:solidFill>
                <a:latin typeface="Consolas"/>
                <a:ea typeface="Consolas"/>
                <a:cs typeface="Consolas"/>
                <a:sym typeface="Consolas"/>
              </a:rPr>
              <a:t>      { </a:t>
            </a:r>
            <a:r>
              <a:rPr lang="en">
                <a:solidFill>
                  <a:srgbClr val="B6D7A8"/>
                </a:solidFill>
                <a:latin typeface="Consolas"/>
                <a:ea typeface="Consolas"/>
                <a:cs typeface="Consolas"/>
                <a:sym typeface="Consolas"/>
              </a:rPr>
              <a:t>"intent"</a:t>
            </a:r>
            <a:r>
              <a:rPr lang="en">
                <a:solidFill>
                  <a:schemeClr val="lt1"/>
                </a:solidFill>
                <a:latin typeface="Consolas"/>
                <a:ea typeface="Consolas"/>
                <a:cs typeface="Consolas"/>
                <a:sym typeface="Consolas"/>
              </a:rPr>
              <a:t>: </a:t>
            </a:r>
            <a:r>
              <a:rPr lang="en">
                <a:solidFill>
                  <a:srgbClr val="B6D7A8"/>
                </a:solidFill>
                <a:latin typeface="Consolas"/>
                <a:ea typeface="Consolas"/>
                <a:cs typeface="Consolas"/>
                <a:sym typeface="Consolas"/>
              </a:rPr>
              <a:t>"AMAZON.CancelIntent"</a:t>
            </a:r>
            <a:r>
              <a:rPr lang="en">
                <a:solidFill>
                  <a:schemeClr val="lt1"/>
                </a:solidFill>
                <a:latin typeface="Consolas"/>
                <a:ea typeface="Consolas"/>
                <a:cs typeface="Consolas"/>
                <a:sym typeface="Consolas"/>
              </a:rPr>
              <a:t> }</a:t>
            </a:r>
          </a:p>
          <a:p>
            <a:pPr lvl="0">
              <a:spcBef>
                <a:spcPts val="0"/>
              </a:spcBef>
              <a:buNone/>
            </a:pPr>
            <a:r>
              <a:rPr lang="en">
                <a:solidFill>
                  <a:srgbClr val="F1C232"/>
                </a:solidFill>
                <a:latin typeface="Consolas"/>
                <a:ea typeface="Consolas"/>
                <a:cs typeface="Consolas"/>
                <a:sym typeface="Consolas"/>
              </a:rPr>
              <a:t>07</a:t>
            </a:r>
            <a:r>
              <a:rPr lang="en">
                <a:solidFill>
                  <a:schemeClr val="lt1"/>
                </a:solidFill>
                <a:latin typeface="Consolas"/>
                <a:ea typeface="Consolas"/>
                <a:cs typeface="Consolas"/>
                <a:sym typeface="Consolas"/>
              </a:rPr>
              <a:t>    ]</a:t>
            </a:r>
          </a:p>
          <a:p>
            <a:pPr lvl="0" rtl="0">
              <a:spcBef>
                <a:spcPts val="0"/>
              </a:spcBef>
              <a:buNone/>
            </a:pPr>
            <a:r>
              <a:rPr lang="en">
                <a:solidFill>
                  <a:srgbClr val="F1C232"/>
                </a:solidFill>
                <a:latin typeface="Consolas"/>
                <a:ea typeface="Consolas"/>
                <a:cs typeface="Consolas"/>
                <a:sym typeface="Consolas"/>
              </a:rPr>
              <a:t>08</a:t>
            </a:r>
            <a:r>
              <a:rPr lang="en">
                <a:solidFill>
                  <a:schemeClr val="lt1"/>
                </a:solidFill>
                <a:latin typeface="Consolas"/>
                <a:ea typeface="Consolas"/>
                <a:cs typeface="Consolas"/>
                <a:sym typeface="Consolas"/>
              </a:rPr>
              <a:t>  }</a:t>
            </a:r>
          </a:p>
          <a:p>
            <a:pPr lvl="0" rtl="0">
              <a:spcBef>
                <a:spcPts val="0"/>
              </a:spcBef>
              <a:buNone/>
            </a:pPr>
            <a:r>
              <a:t/>
            </a:r>
            <a:endParaRPr>
              <a:solidFill>
                <a:srgbClr val="F1C232"/>
              </a:solidFill>
              <a:latin typeface="Consolas"/>
              <a:ea typeface="Consolas"/>
              <a:cs typeface="Consolas"/>
              <a:sym typeface="Consolas"/>
            </a:endParaRPr>
          </a:p>
        </p:txBody>
      </p:sp>
      <p:sp>
        <p:nvSpPr>
          <p:cNvPr id="450" name="Shape 450"/>
          <p:cNvSpPr txBox="1"/>
          <p:nvPr>
            <p:ph type="title"/>
          </p:nvPr>
        </p:nvSpPr>
        <p:spPr>
          <a:xfrm>
            <a:off x="220825" y="647750"/>
            <a:ext cx="8820900" cy="824400"/>
          </a:xfrm>
          <a:prstGeom prst="rect">
            <a:avLst/>
          </a:prstGeom>
        </p:spPr>
        <p:txBody>
          <a:bodyPr anchorCtr="0" anchor="ctr" bIns="91425" lIns="91425" rIns="91425" wrap="square" tIns="91425">
            <a:noAutofit/>
          </a:bodyPr>
          <a:lstStyle/>
          <a:p>
            <a:pPr lvl="0" rtl="0">
              <a:spcBef>
                <a:spcPts val="0"/>
              </a:spcBef>
              <a:buNone/>
            </a:pPr>
            <a:r>
              <a:rPr lang="en" sz="3000"/>
              <a:t>Grab the Intent Schema JSON</a:t>
            </a:r>
          </a:p>
        </p:txBody>
      </p:sp>
      <p:sp>
        <p:nvSpPr>
          <p:cNvPr id="451" name="Shape 451"/>
          <p:cNvSpPr txBox="1"/>
          <p:nvPr/>
        </p:nvSpPr>
        <p:spPr>
          <a:xfrm>
            <a:off x="470075" y="1472150"/>
            <a:ext cx="8340600" cy="10617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There’s a file called </a:t>
            </a:r>
            <a:r>
              <a:rPr lang="en" sz="2200">
                <a:solidFill>
                  <a:srgbClr val="5EA5E5"/>
                </a:solidFill>
                <a:latin typeface="Consolas"/>
                <a:ea typeface="Consolas"/>
                <a:cs typeface="Consolas"/>
                <a:sym typeface="Consolas"/>
              </a:rPr>
              <a:t>SpeechAssets/IntentSchema.json</a:t>
            </a:r>
            <a:r>
              <a:rPr lang="en" sz="2200">
                <a:solidFill>
                  <a:schemeClr val="dk1"/>
                </a:solidFill>
                <a:latin typeface="Open Sans"/>
                <a:ea typeface="Open Sans"/>
                <a:cs typeface="Open Sans"/>
                <a:sym typeface="Open Sans"/>
              </a:rPr>
              <a:t> inside the code you downloaded earlier with the following JSON:</a:t>
            </a:r>
          </a:p>
        </p:txBody>
      </p:sp>
      <p:sp>
        <p:nvSpPr>
          <p:cNvPr id="452" name="Shape 452"/>
          <p:cNvSpPr txBox="1"/>
          <p:nvPr/>
        </p:nvSpPr>
        <p:spPr>
          <a:xfrm>
            <a:off x="671500" y="5147625"/>
            <a:ext cx="7626900" cy="10617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This code tells Alexa which code to trigger in our Lambda Function and some basic defaults like “STOP” and “HELP”.</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Shape 457"/>
          <p:cNvSpPr txBox="1"/>
          <p:nvPr>
            <p:ph type="title"/>
          </p:nvPr>
        </p:nvSpPr>
        <p:spPr>
          <a:xfrm>
            <a:off x="220825" y="647750"/>
            <a:ext cx="8820900" cy="824400"/>
          </a:xfrm>
          <a:prstGeom prst="rect">
            <a:avLst/>
          </a:prstGeom>
        </p:spPr>
        <p:txBody>
          <a:bodyPr anchorCtr="0" anchor="ctr" bIns="91425" lIns="91425" rIns="91425" wrap="square" tIns="91425">
            <a:noAutofit/>
          </a:bodyPr>
          <a:lstStyle/>
          <a:p>
            <a:pPr lvl="0" rtl="0">
              <a:spcBef>
                <a:spcPts val="0"/>
              </a:spcBef>
              <a:buNone/>
            </a:pPr>
            <a:r>
              <a:rPr lang="en" sz="3000"/>
              <a:t>Paste the JSON into the Intent Schema Box</a:t>
            </a:r>
          </a:p>
        </p:txBody>
      </p:sp>
      <p:sp>
        <p:nvSpPr>
          <p:cNvPr id="458" name="Shape 458"/>
          <p:cNvSpPr txBox="1"/>
          <p:nvPr/>
        </p:nvSpPr>
        <p:spPr>
          <a:xfrm>
            <a:off x="161550" y="1388525"/>
            <a:ext cx="8820900" cy="12384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Copy the code you found in </a:t>
            </a:r>
            <a:r>
              <a:rPr lang="en" sz="2200">
                <a:solidFill>
                  <a:srgbClr val="5EA5E5"/>
                </a:solidFill>
                <a:latin typeface="Consolas"/>
                <a:ea typeface="Consolas"/>
                <a:cs typeface="Consolas"/>
                <a:sym typeface="Consolas"/>
              </a:rPr>
              <a:t>SpeechAssets/IntentSchema.json</a:t>
            </a:r>
            <a:r>
              <a:rPr lang="en" sz="2200">
                <a:solidFill>
                  <a:schemeClr val="dk1"/>
                </a:solidFill>
                <a:latin typeface="Open Sans"/>
                <a:ea typeface="Open Sans"/>
                <a:cs typeface="Open Sans"/>
                <a:sym typeface="Open Sans"/>
              </a:rPr>
              <a:t> into the box on the Alexa Developer dashboard.</a:t>
            </a:r>
          </a:p>
        </p:txBody>
      </p:sp>
      <p:pic>
        <p:nvPicPr>
          <p:cNvPr id="459" name="Shape 459"/>
          <p:cNvPicPr preferRelativeResize="0"/>
          <p:nvPr/>
        </p:nvPicPr>
        <p:blipFill>
          <a:blip r:embed="rId3">
            <a:alphaModFix/>
          </a:blip>
          <a:stretch>
            <a:fillRect/>
          </a:stretch>
        </p:blipFill>
        <p:spPr>
          <a:xfrm>
            <a:off x="333600" y="2786049"/>
            <a:ext cx="8373075" cy="2874674"/>
          </a:xfrm>
          <a:prstGeom prst="rect">
            <a:avLst/>
          </a:prstGeom>
          <a:noFill/>
          <a:ln cap="flat" cmpd="sng" w="19050">
            <a:solidFill>
              <a:schemeClr val="dk2"/>
            </a:solidFill>
            <a:prstDash val="solid"/>
            <a:round/>
            <a:headEnd len="med" w="med" type="none"/>
            <a:tailEnd len="med" w="med"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title"/>
          </p:nvPr>
        </p:nvSpPr>
        <p:spPr>
          <a:xfrm>
            <a:off x="161550" y="573034"/>
            <a:ext cx="8820900" cy="837900"/>
          </a:xfrm>
          <a:prstGeom prst="rect">
            <a:avLst/>
          </a:prstGeom>
          <a:noFill/>
          <a:ln>
            <a:noFill/>
          </a:ln>
        </p:spPr>
        <p:txBody>
          <a:bodyPr anchorCtr="0" anchor="ctr" bIns="91425" lIns="91425" rIns="91425" wrap="square" tIns="91425">
            <a:noAutofit/>
          </a:bodyPr>
          <a:lstStyle/>
          <a:p>
            <a:pPr lvl="0" rtl="0" algn="ctr">
              <a:spcBef>
                <a:spcPts val="0"/>
              </a:spcBef>
              <a:buNone/>
            </a:pPr>
            <a:r>
              <a:rPr i="1" lang="en" sz="3000">
                <a:solidFill>
                  <a:schemeClr val="lt1"/>
                </a:solidFill>
                <a:latin typeface="Open Sans"/>
                <a:ea typeface="Open Sans"/>
                <a:cs typeface="Open Sans"/>
                <a:sym typeface="Open Sans"/>
              </a:rPr>
              <a:t>Using your Web Browser, </a:t>
            </a:r>
          </a:p>
          <a:p>
            <a:pPr lvl="0" rtl="0" algn="ctr">
              <a:spcBef>
                <a:spcPts val="0"/>
              </a:spcBef>
              <a:buNone/>
            </a:pPr>
            <a:r>
              <a:rPr i="1" lang="en" sz="3000">
                <a:solidFill>
                  <a:schemeClr val="lt1"/>
                </a:solidFill>
                <a:latin typeface="Open Sans"/>
                <a:ea typeface="Open Sans"/>
                <a:cs typeface="Open Sans"/>
                <a:sym typeface="Open Sans"/>
              </a:rPr>
              <a:t>Open this URL &amp; Fill out the Form: </a:t>
            </a:r>
          </a:p>
        </p:txBody>
      </p:sp>
      <p:sp>
        <p:nvSpPr>
          <p:cNvPr id="84" name="Shape 84"/>
          <p:cNvSpPr/>
          <p:nvPr/>
        </p:nvSpPr>
        <p:spPr>
          <a:xfrm>
            <a:off x="877950" y="1859800"/>
            <a:ext cx="7388100" cy="893700"/>
          </a:xfrm>
          <a:prstGeom prst="rect">
            <a:avLst/>
          </a:prstGeom>
          <a:solidFill>
            <a:srgbClr val="5EA5E5"/>
          </a:solidFill>
          <a:ln cap="flat" cmpd="sng" w="76200">
            <a:solidFill>
              <a:schemeClr val="lt1"/>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en" sz="3000">
                <a:solidFill>
                  <a:srgbClr val="FFD966"/>
                </a:solidFill>
                <a:latin typeface="Open Sans"/>
                <a:ea typeface="Open Sans"/>
                <a:cs typeface="Open Sans"/>
                <a:sym typeface="Open Sans"/>
              </a:rPr>
              <a:t>http://mlhlocal.host/checkin</a:t>
            </a:r>
          </a:p>
        </p:txBody>
      </p:sp>
      <p:cxnSp>
        <p:nvCxnSpPr>
          <p:cNvPr id="85" name="Shape 85"/>
          <p:cNvCxnSpPr/>
          <p:nvPr/>
        </p:nvCxnSpPr>
        <p:spPr>
          <a:xfrm>
            <a:off x="0" y="3429000"/>
            <a:ext cx="8935800" cy="0"/>
          </a:xfrm>
          <a:prstGeom prst="straightConnector1">
            <a:avLst/>
          </a:prstGeom>
          <a:noFill/>
          <a:ln cap="flat" cmpd="sng" w="38100">
            <a:solidFill>
              <a:schemeClr val="lt1"/>
            </a:solidFill>
            <a:prstDash val="dash"/>
            <a:round/>
            <a:headEnd len="lg" w="lg" type="none"/>
            <a:tailEnd len="lg" w="lg" type="none"/>
          </a:ln>
        </p:spPr>
      </p:cxnSp>
      <p:sp>
        <p:nvSpPr>
          <p:cNvPr id="86" name="Shape 86"/>
          <p:cNvSpPr txBox="1"/>
          <p:nvPr>
            <p:ph idx="2" type="title"/>
          </p:nvPr>
        </p:nvSpPr>
        <p:spPr>
          <a:xfrm>
            <a:off x="161550" y="3966203"/>
            <a:ext cx="8820900" cy="837900"/>
          </a:xfrm>
          <a:prstGeom prst="rect">
            <a:avLst/>
          </a:prstGeom>
          <a:noFill/>
          <a:ln>
            <a:noFill/>
          </a:ln>
        </p:spPr>
        <p:txBody>
          <a:bodyPr anchorCtr="0" anchor="ctr" bIns="91425" lIns="91425" rIns="91425" wrap="square" tIns="91425">
            <a:noAutofit/>
          </a:bodyPr>
          <a:lstStyle/>
          <a:p>
            <a:pPr lvl="0" rtl="0" algn="ctr">
              <a:spcBef>
                <a:spcPts val="0"/>
              </a:spcBef>
              <a:buNone/>
            </a:pPr>
            <a:r>
              <a:rPr i="1" lang="en" sz="3000">
                <a:solidFill>
                  <a:schemeClr val="lt1"/>
                </a:solidFill>
                <a:latin typeface="Open Sans"/>
                <a:ea typeface="Open Sans"/>
                <a:cs typeface="Open Sans"/>
                <a:sym typeface="Open Sans"/>
              </a:rPr>
              <a:t>Afterwards, Check your Email to Find:</a:t>
            </a:r>
          </a:p>
        </p:txBody>
      </p:sp>
      <p:sp>
        <p:nvSpPr>
          <p:cNvPr id="87" name="Shape 87"/>
          <p:cNvSpPr txBox="1"/>
          <p:nvPr/>
        </p:nvSpPr>
        <p:spPr>
          <a:xfrm>
            <a:off x="161550" y="4795690"/>
            <a:ext cx="4147200" cy="1660500"/>
          </a:xfrm>
          <a:prstGeom prst="rect">
            <a:avLst/>
          </a:prstGeom>
          <a:noFill/>
          <a:ln>
            <a:noFill/>
          </a:ln>
        </p:spPr>
        <p:txBody>
          <a:bodyPr anchorCtr="0" anchor="ctr" bIns="91425" lIns="91425" rIns="91425" wrap="square" tIns="91425">
            <a:noAutofit/>
          </a:bodyPr>
          <a:lstStyle/>
          <a:p>
            <a:pPr indent="-368300" lvl="0" marL="457200" rtl="0">
              <a:lnSpc>
                <a:spcPct val="115000"/>
              </a:lnSpc>
              <a:spcBef>
                <a:spcPts val="0"/>
              </a:spcBef>
              <a:buClr>
                <a:schemeClr val="lt1"/>
              </a:buClr>
              <a:buSzPct val="100000"/>
              <a:buFont typeface="Open Sans"/>
              <a:buChar char="●"/>
            </a:pPr>
            <a:r>
              <a:rPr lang="en" sz="2200">
                <a:solidFill>
                  <a:schemeClr val="lt1"/>
                </a:solidFill>
                <a:latin typeface="Open Sans"/>
                <a:ea typeface="Open Sans"/>
                <a:cs typeface="Open Sans"/>
                <a:sym typeface="Open Sans"/>
              </a:rPr>
              <a:t>Setup Instructions</a:t>
            </a:r>
          </a:p>
          <a:p>
            <a:pPr indent="-368300" lvl="0" marL="457200" rtl="0">
              <a:lnSpc>
                <a:spcPct val="115000"/>
              </a:lnSpc>
              <a:spcBef>
                <a:spcPts val="0"/>
              </a:spcBef>
              <a:buClr>
                <a:schemeClr val="lt1"/>
              </a:buClr>
              <a:buSzPct val="100000"/>
              <a:buFont typeface="Open Sans"/>
              <a:buChar char="●"/>
            </a:pPr>
            <a:r>
              <a:rPr lang="en" sz="2200">
                <a:solidFill>
                  <a:schemeClr val="lt1"/>
                </a:solidFill>
                <a:latin typeface="Open Sans"/>
                <a:ea typeface="Open Sans"/>
                <a:cs typeface="Open Sans"/>
                <a:sym typeface="Open Sans"/>
              </a:rPr>
              <a:t>An Invite to the MLH Slack</a:t>
            </a:r>
          </a:p>
          <a:p>
            <a:pPr indent="-368300" lvl="0" marL="457200" rtl="0">
              <a:lnSpc>
                <a:spcPct val="115000"/>
              </a:lnSpc>
              <a:spcBef>
                <a:spcPts val="0"/>
              </a:spcBef>
              <a:buClr>
                <a:schemeClr val="lt1"/>
              </a:buClr>
              <a:buSzPct val="100000"/>
              <a:buFont typeface="Open Sans"/>
              <a:buChar char="●"/>
            </a:pPr>
            <a:r>
              <a:rPr lang="en" sz="2200">
                <a:solidFill>
                  <a:schemeClr val="lt1"/>
                </a:solidFill>
                <a:latin typeface="Open Sans"/>
                <a:ea typeface="Open Sans"/>
                <a:cs typeface="Open Sans"/>
                <a:sym typeface="Open Sans"/>
              </a:rPr>
              <a:t>The Code Samples</a:t>
            </a:r>
          </a:p>
        </p:txBody>
      </p:sp>
      <p:sp>
        <p:nvSpPr>
          <p:cNvPr id="88" name="Shape 88"/>
          <p:cNvSpPr txBox="1"/>
          <p:nvPr/>
        </p:nvSpPr>
        <p:spPr>
          <a:xfrm>
            <a:off x="4835250" y="4795690"/>
            <a:ext cx="4147200" cy="1660500"/>
          </a:xfrm>
          <a:prstGeom prst="rect">
            <a:avLst/>
          </a:prstGeom>
          <a:noFill/>
          <a:ln>
            <a:noFill/>
          </a:ln>
        </p:spPr>
        <p:txBody>
          <a:bodyPr anchorCtr="0" anchor="ctr" bIns="91425" lIns="91425" rIns="91425" wrap="square" tIns="91425">
            <a:noAutofit/>
          </a:bodyPr>
          <a:lstStyle/>
          <a:p>
            <a:pPr indent="-368300" lvl="0" marL="457200" rtl="0">
              <a:lnSpc>
                <a:spcPct val="115000"/>
              </a:lnSpc>
              <a:spcBef>
                <a:spcPts val="0"/>
              </a:spcBef>
              <a:buClr>
                <a:schemeClr val="lt1"/>
              </a:buClr>
              <a:buSzPct val="100000"/>
              <a:buFont typeface="Open Sans"/>
              <a:buChar char="●"/>
            </a:pPr>
            <a:r>
              <a:rPr lang="en" sz="2200">
                <a:solidFill>
                  <a:schemeClr val="lt1"/>
                </a:solidFill>
                <a:latin typeface="Open Sans"/>
                <a:ea typeface="Open Sans"/>
                <a:cs typeface="Open Sans"/>
                <a:sym typeface="Open Sans"/>
              </a:rPr>
              <a:t>A Workshop FAQ</a:t>
            </a:r>
          </a:p>
          <a:p>
            <a:pPr indent="-368300" lvl="0" marL="457200" rtl="0">
              <a:lnSpc>
                <a:spcPct val="115000"/>
              </a:lnSpc>
              <a:spcBef>
                <a:spcPts val="0"/>
              </a:spcBef>
              <a:buClr>
                <a:schemeClr val="lt1"/>
              </a:buClr>
              <a:buSzPct val="100000"/>
              <a:buFont typeface="Open Sans"/>
              <a:buChar char="●"/>
            </a:pPr>
            <a:r>
              <a:rPr lang="en" sz="2200">
                <a:solidFill>
                  <a:schemeClr val="lt1"/>
                </a:solidFill>
                <a:latin typeface="Open Sans"/>
                <a:ea typeface="Open Sans"/>
                <a:cs typeface="Open Sans"/>
                <a:sym typeface="Open Sans"/>
              </a:rPr>
              <a:t>These Workshop Slides</a:t>
            </a:r>
          </a:p>
          <a:p>
            <a:pPr indent="-368300" lvl="0" marL="457200" rtl="0">
              <a:lnSpc>
                <a:spcPct val="115000"/>
              </a:lnSpc>
              <a:spcBef>
                <a:spcPts val="0"/>
              </a:spcBef>
              <a:buClr>
                <a:schemeClr val="lt1"/>
              </a:buClr>
              <a:buSzPct val="100000"/>
              <a:buFont typeface="Open Sans"/>
              <a:buChar char="●"/>
            </a:pPr>
            <a:r>
              <a:rPr lang="en" sz="2200">
                <a:solidFill>
                  <a:schemeClr val="lt1"/>
                </a:solidFill>
                <a:latin typeface="Open Sans"/>
                <a:ea typeface="Open Sans"/>
                <a:cs typeface="Open Sans"/>
                <a:sym typeface="Open Sans"/>
              </a:rPr>
              <a:t>More Learning Resources</a:t>
            </a:r>
          </a:p>
        </p:txBody>
      </p:sp>
      <p:sp>
        <p:nvSpPr>
          <p:cNvPr id="89" name="Shape 89"/>
          <p:cNvSpPr/>
          <p:nvPr/>
        </p:nvSpPr>
        <p:spPr>
          <a:xfrm>
            <a:off x="145375" y="171025"/>
            <a:ext cx="350700" cy="350700"/>
          </a:xfrm>
          <a:prstGeom prst="ellipse">
            <a:avLst/>
          </a:prstGeom>
          <a:solidFill>
            <a:schemeClr val="lt2"/>
          </a:solidFill>
          <a:ln>
            <a:noFill/>
          </a:ln>
        </p:spPr>
        <p:txBody>
          <a:bodyPr anchorCtr="0" anchor="ctr" bIns="91425" lIns="91425" rIns="91425" wrap="square" tIns="91425">
            <a:noAutofit/>
          </a:bodyPr>
          <a:lstStyle/>
          <a:p>
            <a:pPr lvl="0" algn="l">
              <a:spcBef>
                <a:spcPts val="0"/>
              </a:spcBef>
              <a:buNone/>
            </a:pPr>
            <a:r>
              <a:t/>
            </a:r>
            <a:endParaRPr sz="2200">
              <a:latin typeface="Open Sans ExtraBold"/>
              <a:ea typeface="Open Sans ExtraBold"/>
              <a:cs typeface="Open Sans ExtraBold"/>
              <a:sym typeface="Open Sans ExtraBold"/>
            </a:endParaRPr>
          </a:p>
        </p:txBody>
      </p:sp>
      <p:sp>
        <p:nvSpPr>
          <p:cNvPr id="90" name="Shape 90"/>
          <p:cNvSpPr txBox="1"/>
          <p:nvPr/>
        </p:nvSpPr>
        <p:spPr>
          <a:xfrm>
            <a:off x="98425" y="119725"/>
            <a:ext cx="444600" cy="453300"/>
          </a:xfrm>
          <a:prstGeom prst="rect">
            <a:avLst/>
          </a:prstGeom>
          <a:noFill/>
          <a:ln>
            <a:noFill/>
          </a:ln>
        </p:spPr>
        <p:txBody>
          <a:bodyPr anchorCtr="0" anchor="ctr" bIns="91425" lIns="91425" rIns="91425" wrap="square" tIns="91425">
            <a:noAutofit/>
          </a:bodyPr>
          <a:lstStyle/>
          <a:p>
            <a:pPr lvl="0" rtl="0" algn="ctr">
              <a:spcBef>
                <a:spcPts val="0"/>
              </a:spcBef>
              <a:buNone/>
            </a:pPr>
            <a:r>
              <a:rPr lang="en" sz="1800">
                <a:latin typeface="Open Sans ExtraBold"/>
                <a:ea typeface="Open Sans ExtraBold"/>
                <a:cs typeface="Open Sans ExtraBold"/>
                <a:sym typeface="Open Sans ExtraBold"/>
              </a:rPr>
              <a:t>1</a:t>
            </a:r>
          </a:p>
        </p:txBody>
      </p:sp>
      <p:sp>
        <p:nvSpPr>
          <p:cNvPr id="91" name="Shape 91"/>
          <p:cNvSpPr/>
          <p:nvPr/>
        </p:nvSpPr>
        <p:spPr>
          <a:xfrm>
            <a:off x="208500" y="3649825"/>
            <a:ext cx="350700" cy="350700"/>
          </a:xfrm>
          <a:prstGeom prst="ellipse">
            <a:avLst/>
          </a:prstGeom>
          <a:solidFill>
            <a:schemeClr val="lt2"/>
          </a:solidFill>
          <a:ln>
            <a:noFill/>
          </a:ln>
        </p:spPr>
        <p:txBody>
          <a:bodyPr anchorCtr="0" anchor="ctr" bIns="91425" lIns="91425" rIns="91425" wrap="square" tIns="91425">
            <a:noAutofit/>
          </a:bodyPr>
          <a:lstStyle/>
          <a:p>
            <a:pPr lvl="0" rtl="0" algn="l">
              <a:spcBef>
                <a:spcPts val="0"/>
              </a:spcBef>
              <a:buNone/>
            </a:pPr>
            <a:r>
              <a:t/>
            </a:r>
            <a:endParaRPr sz="2200">
              <a:latin typeface="Open Sans ExtraBold"/>
              <a:ea typeface="Open Sans ExtraBold"/>
              <a:cs typeface="Open Sans ExtraBold"/>
              <a:sym typeface="Open Sans ExtraBold"/>
            </a:endParaRPr>
          </a:p>
        </p:txBody>
      </p:sp>
      <p:sp>
        <p:nvSpPr>
          <p:cNvPr id="92" name="Shape 92"/>
          <p:cNvSpPr txBox="1"/>
          <p:nvPr/>
        </p:nvSpPr>
        <p:spPr>
          <a:xfrm>
            <a:off x="161550" y="3598525"/>
            <a:ext cx="444600" cy="453300"/>
          </a:xfrm>
          <a:prstGeom prst="rect">
            <a:avLst/>
          </a:prstGeom>
          <a:noFill/>
          <a:ln>
            <a:noFill/>
          </a:ln>
        </p:spPr>
        <p:txBody>
          <a:bodyPr anchorCtr="0" anchor="ctr" bIns="91425" lIns="91425" rIns="91425" wrap="square" tIns="91425">
            <a:noAutofit/>
          </a:bodyPr>
          <a:lstStyle/>
          <a:p>
            <a:pPr lvl="0" rtl="0" algn="ctr">
              <a:spcBef>
                <a:spcPts val="0"/>
              </a:spcBef>
              <a:buNone/>
            </a:pPr>
            <a:r>
              <a:rPr lang="en" sz="1800">
                <a:latin typeface="Open Sans ExtraBold"/>
                <a:ea typeface="Open Sans ExtraBold"/>
                <a:cs typeface="Open Sans ExtraBold"/>
                <a:sym typeface="Open Sans ExtraBold"/>
              </a:rPr>
              <a:t>2</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pic>
        <p:nvPicPr>
          <p:cNvPr id="464" name="Shape 464"/>
          <p:cNvPicPr preferRelativeResize="0"/>
          <p:nvPr/>
        </p:nvPicPr>
        <p:blipFill rotWithShape="1">
          <a:blip r:embed="rId3">
            <a:alphaModFix/>
          </a:blip>
          <a:srcRect b="21795" l="0" r="0" t="0"/>
          <a:stretch/>
        </p:blipFill>
        <p:spPr>
          <a:xfrm>
            <a:off x="220825" y="2674950"/>
            <a:ext cx="8477250" cy="3516024"/>
          </a:xfrm>
          <a:prstGeom prst="rect">
            <a:avLst/>
          </a:prstGeom>
          <a:noFill/>
          <a:ln>
            <a:noFill/>
          </a:ln>
        </p:spPr>
      </p:pic>
      <p:sp>
        <p:nvSpPr>
          <p:cNvPr id="465" name="Shape 465"/>
          <p:cNvSpPr txBox="1"/>
          <p:nvPr/>
        </p:nvSpPr>
        <p:spPr>
          <a:xfrm>
            <a:off x="317675" y="2932276"/>
            <a:ext cx="7704600" cy="3061200"/>
          </a:xfrm>
          <a:prstGeom prst="rect">
            <a:avLst/>
          </a:prstGeom>
          <a:noFill/>
          <a:ln>
            <a:noFill/>
          </a:ln>
        </p:spPr>
        <p:txBody>
          <a:bodyPr anchorCtr="0" anchor="t" bIns="91425" lIns="91425" rIns="91425" wrap="square" tIns="91425">
            <a:noAutofit/>
          </a:bodyPr>
          <a:lstStyle/>
          <a:p>
            <a:pPr lvl="0">
              <a:spcBef>
                <a:spcPts val="0"/>
              </a:spcBef>
              <a:buNone/>
            </a:pPr>
            <a:r>
              <a:rPr lang="en">
                <a:solidFill>
                  <a:srgbClr val="F1C232"/>
                </a:solidFill>
                <a:latin typeface="Consolas"/>
                <a:ea typeface="Consolas"/>
                <a:cs typeface="Consolas"/>
                <a:sym typeface="Consolas"/>
              </a:rPr>
              <a:t>01</a:t>
            </a:r>
            <a:r>
              <a:rPr lang="en">
                <a:solidFill>
                  <a:schemeClr val="lt1"/>
                </a:solidFill>
                <a:latin typeface="Consolas"/>
                <a:ea typeface="Consolas"/>
                <a:cs typeface="Consolas"/>
                <a:sym typeface="Consolas"/>
              </a:rPr>
              <a:t>  </a:t>
            </a:r>
            <a:r>
              <a:rPr lang="en">
                <a:solidFill>
                  <a:schemeClr val="lt1"/>
                </a:solidFill>
                <a:latin typeface="Consolas"/>
                <a:ea typeface="Consolas"/>
                <a:cs typeface="Consolas"/>
                <a:sym typeface="Consolas"/>
              </a:rPr>
              <a:t>GetNewFactIntent a fact</a:t>
            </a:r>
          </a:p>
          <a:p>
            <a:pPr lvl="0">
              <a:spcBef>
                <a:spcPts val="0"/>
              </a:spcBef>
              <a:buNone/>
            </a:pPr>
            <a:r>
              <a:rPr lang="en">
                <a:solidFill>
                  <a:srgbClr val="F1C232"/>
                </a:solidFill>
                <a:latin typeface="Consolas"/>
                <a:ea typeface="Consolas"/>
                <a:cs typeface="Consolas"/>
                <a:sym typeface="Consolas"/>
              </a:rPr>
              <a:t>02</a:t>
            </a:r>
            <a:r>
              <a:rPr lang="en">
                <a:solidFill>
                  <a:schemeClr val="lt1"/>
                </a:solidFill>
                <a:latin typeface="Consolas"/>
                <a:ea typeface="Consolas"/>
                <a:cs typeface="Consolas"/>
                <a:sym typeface="Consolas"/>
              </a:rPr>
              <a:t>  GetNewFactIntent a Major League Hacking fact</a:t>
            </a:r>
          </a:p>
          <a:p>
            <a:pPr lvl="0">
              <a:spcBef>
                <a:spcPts val="0"/>
              </a:spcBef>
              <a:buNone/>
            </a:pPr>
            <a:r>
              <a:rPr lang="en">
                <a:solidFill>
                  <a:srgbClr val="F1C232"/>
                </a:solidFill>
                <a:latin typeface="Consolas"/>
                <a:ea typeface="Consolas"/>
                <a:cs typeface="Consolas"/>
                <a:sym typeface="Consolas"/>
              </a:rPr>
              <a:t>03</a:t>
            </a:r>
            <a:r>
              <a:rPr lang="en">
                <a:solidFill>
                  <a:schemeClr val="lt1"/>
                </a:solidFill>
                <a:latin typeface="Consolas"/>
                <a:ea typeface="Consolas"/>
                <a:cs typeface="Consolas"/>
                <a:sym typeface="Consolas"/>
              </a:rPr>
              <a:t>  GetNewFactIntent tell me a fact</a:t>
            </a:r>
          </a:p>
          <a:p>
            <a:pPr lvl="0">
              <a:spcBef>
                <a:spcPts val="0"/>
              </a:spcBef>
              <a:buNone/>
            </a:pPr>
            <a:r>
              <a:rPr lang="en">
                <a:solidFill>
                  <a:srgbClr val="F1C232"/>
                </a:solidFill>
                <a:latin typeface="Consolas"/>
                <a:ea typeface="Consolas"/>
                <a:cs typeface="Consolas"/>
                <a:sym typeface="Consolas"/>
              </a:rPr>
              <a:t>04</a:t>
            </a:r>
            <a:r>
              <a:rPr lang="en">
                <a:solidFill>
                  <a:schemeClr val="lt1"/>
                </a:solidFill>
                <a:latin typeface="Consolas"/>
                <a:ea typeface="Consolas"/>
                <a:cs typeface="Consolas"/>
                <a:sym typeface="Consolas"/>
              </a:rPr>
              <a:t>  GetNewFactIntent tell me a Major League Hacking fact</a:t>
            </a:r>
          </a:p>
          <a:p>
            <a:pPr lvl="0">
              <a:spcBef>
                <a:spcPts val="0"/>
              </a:spcBef>
              <a:buNone/>
            </a:pPr>
            <a:r>
              <a:rPr lang="en">
                <a:solidFill>
                  <a:srgbClr val="F1C232"/>
                </a:solidFill>
                <a:latin typeface="Consolas"/>
                <a:ea typeface="Consolas"/>
                <a:cs typeface="Consolas"/>
                <a:sym typeface="Consolas"/>
              </a:rPr>
              <a:t>05</a:t>
            </a:r>
            <a:r>
              <a:rPr lang="en">
                <a:solidFill>
                  <a:schemeClr val="lt1"/>
                </a:solidFill>
                <a:latin typeface="Consolas"/>
                <a:ea typeface="Consolas"/>
                <a:cs typeface="Consolas"/>
                <a:sym typeface="Consolas"/>
              </a:rPr>
              <a:t>  GetNewFactIntent give me a fact</a:t>
            </a:r>
          </a:p>
          <a:p>
            <a:pPr lvl="0">
              <a:spcBef>
                <a:spcPts val="0"/>
              </a:spcBef>
              <a:buNone/>
            </a:pPr>
            <a:r>
              <a:rPr lang="en">
                <a:solidFill>
                  <a:srgbClr val="F1C232"/>
                </a:solidFill>
                <a:latin typeface="Consolas"/>
                <a:ea typeface="Consolas"/>
                <a:cs typeface="Consolas"/>
                <a:sym typeface="Consolas"/>
              </a:rPr>
              <a:t>06</a:t>
            </a:r>
            <a:r>
              <a:rPr lang="en">
                <a:solidFill>
                  <a:schemeClr val="lt1"/>
                </a:solidFill>
                <a:latin typeface="Consolas"/>
                <a:ea typeface="Consolas"/>
                <a:cs typeface="Consolas"/>
                <a:sym typeface="Consolas"/>
              </a:rPr>
              <a:t>  GetNewFactIntent give me a Major League Hacking fact</a:t>
            </a:r>
          </a:p>
          <a:p>
            <a:pPr lvl="0">
              <a:spcBef>
                <a:spcPts val="0"/>
              </a:spcBef>
              <a:buNone/>
            </a:pPr>
            <a:r>
              <a:rPr lang="en">
                <a:solidFill>
                  <a:srgbClr val="F1C232"/>
                </a:solidFill>
                <a:latin typeface="Consolas"/>
                <a:ea typeface="Consolas"/>
                <a:cs typeface="Consolas"/>
                <a:sym typeface="Consolas"/>
              </a:rPr>
              <a:t>07</a:t>
            </a:r>
            <a:r>
              <a:rPr lang="en">
                <a:solidFill>
                  <a:schemeClr val="lt1"/>
                </a:solidFill>
                <a:latin typeface="Consolas"/>
                <a:ea typeface="Consolas"/>
                <a:cs typeface="Consolas"/>
                <a:sym typeface="Consolas"/>
              </a:rPr>
              <a:t>  GetNewFactIntent tell me trivia</a:t>
            </a:r>
          </a:p>
          <a:p>
            <a:pPr lvl="0">
              <a:spcBef>
                <a:spcPts val="0"/>
              </a:spcBef>
              <a:buNone/>
            </a:pPr>
            <a:r>
              <a:rPr lang="en">
                <a:solidFill>
                  <a:srgbClr val="F1C232"/>
                </a:solidFill>
                <a:latin typeface="Consolas"/>
                <a:ea typeface="Consolas"/>
                <a:cs typeface="Consolas"/>
                <a:sym typeface="Consolas"/>
              </a:rPr>
              <a:t>08</a:t>
            </a:r>
            <a:r>
              <a:rPr lang="en">
                <a:solidFill>
                  <a:schemeClr val="lt1"/>
                </a:solidFill>
                <a:latin typeface="Consolas"/>
                <a:ea typeface="Consolas"/>
                <a:cs typeface="Consolas"/>
                <a:sym typeface="Consolas"/>
              </a:rPr>
              <a:t>  GetNewFactIntent tell me a Major League Hacking trivia</a:t>
            </a:r>
          </a:p>
          <a:p>
            <a:pPr lvl="0">
              <a:spcBef>
                <a:spcPts val="0"/>
              </a:spcBef>
              <a:buNone/>
            </a:pPr>
            <a:r>
              <a:rPr lang="en">
                <a:solidFill>
                  <a:srgbClr val="F1C232"/>
                </a:solidFill>
                <a:latin typeface="Consolas"/>
                <a:ea typeface="Consolas"/>
                <a:cs typeface="Consolas"/>
                <a:sym typeface="Consolas"/>
              </a:rPr>
              <a:t>09</a:t>
            </a:r>
            <a:r>
              <a:rPr lang="en">
                <a:solidFill>
                  <a:schemeClr val="lt1"/>
                </a:solidFill>
                <a:latin typeface="Consolas"/>
                <a:ea typeface="Consolas"/>
                <a:cs typeface="Consolas"/>
                <a:sym typeface="Consolas"/>
              </a:rPr>
              <a:t>  GetNewFactIntent give me trivia</a:t>
            </a:r>
          </a:p>
          <a:p>
            <a:pPr lvl="0">
              <a:spcBef>
                <a:spcPts val="0"/>
              </a:spcBef>
              <a:buNone/>
            </a:pPr>
            <a:r>
              <a:rPr lang="en">
                <a:solidFill>
                  <a:srgbClr val="F1C232"/>
                </a:solidFill>
                <a:latin typeface="Consolas"/>
                <a:ea typeface="Consolas"/>
                <a:cs typeface="Consolas"/>
                <a:sym typeface="Consolas"/>
              </a:rPr>
              <a:t>10</a:t>
            </a:r>
            <a:r>
              <a:rPr lang="en">
                <a:solidFill>
                  <a:schemeClr val="lt1"/>
                </a:solidFill>
                <a:latin typeface="Consolas"/>
                <a:ea typeface="Consolas"/>
                <a:cs typeface="Consolas"/>
                <a:sym typeface="Consolas"/>
              </a:rPr>
              <a:t>  GetNewFactIntent give me a Major League Hacking trivia</a:t>
            </a:r>
          </a:p>
          <a:p>
            <a:pPr lvl="0">
              <a:spcBef>
                <a:spcPts val="0"/>
              </a:spcBef>
              <a:buNone/>
            </a:pPr>
            <a:r>
              <a:rPr lang="en">
                <a:solidFill>
                  <a:srgbClr val="F1C232"/>
                </a:solidFill>
                <a:latin typeface="Consolas"/>
                <a:ea typeface="Consolas"/>
                <a:cs typeface="Consolas"/>
                <a:sym typeface="Consolas"/>
              </a:rPr>
              <a:t>11</a:t>
            </a:r>
            <a:r>
              <a:rPr lang="en">
                <a:solidFill>
                  <a:schemeClr val="lt1"/>
                </a:solidFill>
                <a:latin typeface="Consolas"/>
                <a:ea typeface="Consolas"/>
                <a:cs typeface="Consolas"/>
                <a:sym typeface="Consolas"/>
              </a:rPr>
              <a:t>  GetNewFactIntent give me some information</a:t>
            </a:r>
          </a:p>
          <a:p>
            <a:pPr lvl="0">
              <a:spcBef>
                <a:spcPts val="0"/>
              </a:spcBef>
              <a:buNone/>
            </a:pPr>
            <a:r>
              <a:rPr lang="en">
                <a:solidFill>
                  <a:srgbClr val="F1C232"/>
                </a:solidFill>
                <a:latin typeface="Consolas"/>
                <a:ea typeface="Consolas"/>
                <a:cs typeface="Consolas"/>
                <a:sym typeface="Consolas"/>
              </a:rPr>
              <a:t>12</a:t>
            </a:r>
            <a:r>
              <a:rPr lang="en">
                <a:solidFill>
                  <a:schemeClr val="lt1"/>
                </a:solidFill>
                <a:latin typeface="Consolas"/>
                <a:ea typeface="Consolas"/>
                <a:cs typeface="Consolas"/>
                <a:sym typeface="Consolas"/>
              </a:rPr>
              <a:t>  GetNewFactIntent give me some Major League Hacking information</a:t>
            </a:r>
          </a:p>
          <a:p>
            <a:pPr lvl="0">
              <a:spcBef>
                <a:spcPts val="0"/>
              </a:spcBef>
              <a:buNone/>
            </a:pPr>
            <a:r>
              <a:rPr lang="en">
                <a:solidFill>
                  <a:srgbClr val="F1C232"/>
                </a:solidFill>
                <a:latin typeface="Consolas"/>
                <a:ea typeface="Consolas"/>
                <a:cs typeface="Consolas"/>
                <a:sym typeface="Consolas"/>
              </a:rPr>
              <a:t>13</a:t>
            </a:r>
            <a:r>
              <a:rPr lang="en">
                <a:solidFill>
                  <a:schemeClr val="lt1"/>
                </a:solidFill>
                <a:latin typeface="Consolas"/>
                <a:ea typeface="Consolas"/>
                <a:cs typeface="Consolas"/>
                <a:sym typeface="Consolas"/>
              </a:rPr>
              <a:t>  GetNewFactIntent tell me something</a:t>
            </a:r>
          </a:p>
          <a:p>
            <a:pPr lvl="0">
              <a:spcBef>
                <a:spcPts val="0"/>
              </a:spcBef>
              <a:buNone/>
            </a:pPr>
            <a:r>
              <a:rPr lang="en">
                <a:solidFill>
                  <a:srgbClr val="F1C232"/>
                </a:solidFill>
                <a:latin typeface="Consolas"/>
                <a:ea typeface="Consolas"/>
                <a:cs typeface="Consolas"/>
                <a:sym typeface="Consolas"/>
              </a:rPr>
              <a:t>14</a:t>
            </a:r>
            <a:r>
              <a:rPr lang="en">
                <a:solidFill>
                  <a:schemeClr val="lt1"/>
                </a:solidFill>
                <a:latin typeface="Consolas"/>
                <a:ea typeface="Consolas"/>
                <a:cs typeface="Consolas"/>
                <a:sym typeface="Consolas"/>
              </a:rPr>
              <a:t>  GetNewFactIntent give me something</a:t>
            </a:r>
          </a:p>
          <a:p>
            <a:pPr lvl="0">
              <a:spcBef>
                <a:spcPts val="0"/>
              </a:spcBef>
              <a:buNone/>
            </a:pPr>
            <a:r>
              <a:t/>
            </a:r>
            <a:endParaRPr>
              <a:solidFill>
                <a:schemeClr val="lt1"/>
              </a:solidFill>
              <a:latin typeface="Consolas"/>
              <a:ea typeface="Consolas"/>
              <a:cs typeface="Consolas"/>
              <a:sym typeface="Consolas"/>
            </a:endParaRPr>
          </a:p>
          <a:p>
            <a:pPr lvl="0" rtl="0">
              <a:spcBef>
                <a:spcPts val="0"/>
              </a:spcBef>
              <a:buNone/>
            </a:pPr>
            <a:r>
              <a:t/>
            </a:r>
            <a:endParaRPr>
              <a:solidFill>
                <a:schemeClr val="lt1"/>
              </a:solidFill>
              <a:latin typeface="Consolas"/>
              <a:ea typeface="Consolas"/>
              <a:cs typeface="Consolas"/>
              <a:sym typeface="Consolas"/>
            </a:endParaRPr>
          </a:p>
          <a:p>
            <a:pPr lvl="0" rtl="0">
              <a:spcBef>
                <a:spcPts val="0"/>
              </a:spcBef>
              <a:buNone/>
            </a:pPr>
            <a:r>
              <a:t/>
            </a:r>
            <a:endParaRPr>
              <a:solidFill>
                <a:srgbClr val="F1C232"/>
              </a:solidFill>
              <a:latin typeface="Consolas"/>
              <a:ea typeface="Consolas"/>
              <a:cs typeface="Consolas"/>
              <a:sym typeface="Consolas"/>
            </a:endParaRPr>
          </a:p>
        </p:txBody>
      </p:sp>
      <p:sp>
        <p:nvSpPr>
          <p:cNvPr id="466" name="Shape 466"/>
          <p:cNvSpPr txBox="1"/>
          <p:nvPr>
            <p:ph type="title"/>
          </p:nvPr>
        </p:nvSpPr>
        <p:spPr>
          <a:xfrm>
            <a:off x="220825" y="647750"/>
            <a:ext cx="8820900" cy="824400"/>
          </a:xfrm>
          <a:prstGeom prst="rect">
            <a:avLst/>
          </a:prstGeom>
        </p:spPr>
        <p:txBody>
          <a:bodyPr anchorCtr="0" anchor="ctr" bIns="91425" lIns="91425" rIns="91425" wrap="square" tIns="91425">
            <a:noAutofit/>
          </a:bodyPr>
          <a:lstStyle/>
          <a:p>
            <a:pPr lvl="0" rtl="0">
              <a:spcBef>
                <a:spcPts val="0"/>
              </a:spcBef>
              <a:buNone/>
            </a:pPr>
            <a:r>
              <a:rPr lang="en" sz="3000"/>
              <a:t>Customize your Utterances</a:t>
            </a:r>
          </a:p>
        </p:txBody>
      </p:sp>
      <p:sp>
        <p:nvSpPr>
          <p:cNvPr id="467" name="Shape 467"/>
          <p:cNvSpPr txBox="1"/>
          <p:nvPr/>
        </p:nvSpPr>
        <p:spPr>
          <a:xfrm>
            <a:off x="758550" y="1472150"/>
            <a:ext cx="7626900" cy="10617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Open up</a:t>
            </a:r>
            <a:r>
              <a:rPr lang="en" sz="2200">
                <a:solidFill>
                  <a:schemeClr val="dk1"/>
                </a:solidFill>
                <a:latin typeface="Open Sans"/>
                <a:ea typeface="Open Sans"/>
                <a:cs typeface="Open Sans"/>
                <a:sym typeface="Open Sans"/>
              </a:rPr>
              <a:t> </a:t>
            </a:r>
            <a:r>
              <a:rPr lang="en" sz="2200">
                <a:solidFill>
                  <a:srgbClr val="5EA5E5"/>
                </a:solidFill>
                <a:latin typeface="Consolas"/>
                <a:ea typeface="Consolas"/>
                <a:cs typeface="Consolas"/>
                <a:sym typeface="Consolas"/>
              </a:rPr>
              <a:t>SpeechAssets/SampleUtterances.txt</a:t>
            </a:r>
            <a:r>
              <a:rPr lang="en" sz="2200">
                <a:solidFill>
                  <a:schemeClr val="dk1"/>
                </a:solidFill>
                <a:latin typeface="Open Sans"/>
                <a:ea typeface="Open Sans"/>
                <a:cs typeface="Open Sans"/>
                <a:sym typeface="Open Sans"/>
              </a:rPr>
              <a:t> and replace “Major League Hacking” with your name:</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Shape 472"/>
          <p:cNvSpPr txBox="1"/>
          <p:nvPr>
            <p:ph type="title"/>
          </p:nvPr>
        </p:nvSpPr>
        <p:spPr>
          <a:xfrm>
            <a:off x="220825" y="741049"/>
            <a:ext cx="8820900" cy="952200"/>
          </a:xfrm>
          <a:prstGeom prst="rect">
            <a:avLst/>
          </a:prstGeom>
        </p:spPr>
        <p:txBody>
          <a:bodyPr anchorCtr="0" anchor="ctr" bIns="91425" lIns="91425" rIns="91425" wrap="square" tIns="91425">
            <a:noAutofit/>
          </a:bodyPr>
          <a:lstStyle/>
          <a:p>
            <a:pPr lvl="0" rtl="0">
              <a:spcBef>
                <a:spcPts val="0"/>
              </a:spcBef>
              <a:buNone/>
            </a:pPr>
            <a:r>
              <a:rPr lang="en" sz="3000"/>
              <a:t>Paste your Custom </a:t>
            </a:r>
            <a:r>
              <a:rPr lang="en" sz="3000"/>
              <a:t>Utterances</a:t>
            </a:r>
            <a:r>
              <a:rPr lang="en" sz="3000"/>
              <a:t> into the Sample Utterances Box</a:t>
            </a:r>
          </a:p>
        </p:txBody>
      </p:sp>
      <p:sp>
        <p:nvSpPr>
          <p:cNvPr id="473" name="Shape 473"/>
          <p:cNvSpPr txBox="1"/>
          <p:nvPr/>
        </p:nvSpPr>
        <p:spPr>
          <a:xfrm>
            <a:off x="152400" y="1693250"/>
            <a:ext cx="8706600" cy="12384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Copy your customized </a:t>
            </a:r>
            <a:r>
              <a:rPr lang="en" sz="2200">
                <a:solidFill>
                  <a:srgbClr val="5EA5E5"/>
                </a:solidFill>
                <a:latin typeface="Consolas"/>
                <a:ea typeface="Consolas"/>
                <a:cs typeface="Consolas"/>
                <a:sym typeface="Consolas"/>
              </a:rPr>
              <a:t>SpeechAssets/SampleUtterances.txt</a:t>
            </a:r>
            <a:r>
              <a:rPr lang="en" sz="2200">
                <a:solidFill>
                  <a:schemeClr val="dk1"/>
                </a:solidFill>
                <a:latin typeface="Open Sans"/>
                <a:ea typeface="Open Sans"/>
                <a:cs typeface="Open Sans"/>
                <a:sym typeface="Open Sans"/>
              </a:rPr>
              <a:t> into the box on the Alexa Developer dashboard.</a:t>
            </a:r>
          </a:p>
        </p:txBody>
      </p:sp>
      <p:pic>
        <p:nvPicPr>
          <p:cNvPr id="474" name="Shape 474"/>
          <p:cNvPicPr preferRelativeResize="0"/>
          <p:nvPr/>
        </p:nvPicPr>
        <p:blipFill>
          <a:blip r:embed="rId3">
            <a:alphaModFix/>
          </a:blip>
          <a:stretch>
            <a:fillRect/>
          </a:stretch>
        </p:blipFill>
        <p:spPr>
          <a:xfrm>
            <a:off x="152400" y="2931650"/>
            <a:ext cx="8839200" cy="3008840"/>
          </a:xfrm>
          <a:prstGeom prst="rect">
            <a:avLst/>
          </a:prstGeom>
          <a:noFill/>
          <a:ln cap="flat" cmpd="sng" w="19050">
            <a:solidFill>
              <a:schemeClr val="dk2"/>
            </a:solidFill>
            <a:prstDash val="solid"/>
            <a:round/>
            <a:headEnd len="med" w="med" type="none"/>
            <a:tailEnd len="med" w="med"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Shape 479"/>
          <p:cNvSpPr txBox="1"/>
          <p:nvPr>
            <p:ph type="title"/>
          </p:nvPr>
        </p:nvSpPr>
        <p:spPr>
          <a:xfrm>
            <a:off x="220825" y="741049"/>
            <a:ext cx="8820900" cy="952200"/>
          </a:xfrm>
          <a:prstGeom prst="rect">
            <a:avLst/>
          </a:prstGeom>
        </p:spPr>
        <p:txBody>
          <a:bodyPr anchorCtr="0" anchor="ctr" bIns="91425" lIns="91425" rIns="91425" wrap="square" tIns="91425">
            <a:noAutofit/>
          </a:bodyPr>
          <a:lstStyle/>
          <a:p>
            <a:pPr lvl="0" rtl="0">
              <a:spcBef>
                <a:spcPts val="0"/>
              </a:spcBef>
              <a:buNone/>
            </a:pPr>
            <a:r>
              <a:rPr lang="en" sz="3000"/>
              <a:t>Save your Interaction Model and Continue.</a:t>
            </a:r>
          </a:p>
        </p:txBody>
      </p:sp>
      <p:sp>
        <p:nvSpPr>
          <p:cNvPr id="480" name="Shape 480"/>
          <p:cNvSpPr txBox="1"/>
          <p:nvPr/>
        </p:nvSpPr>
        <p:spPr>
          <a:xfrm>
            <a:off x="152400" y="1693250"/>
            <a:ext cx="8706600" cy="12384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Once you’ve defined your intent schema &amp; sample utterances, </a:t>
            </a:r>
          </a:p>
          <a:p>
            <a:pPr lvl="0" rtl="0" algn="ctr">
              <a:lnSpc>
                <a:spcPct val="115000"/>
              </a:lnSpc>
              <a:spcBef>
                <a:spcPts val="0"/>
              </a:spcBef>
              <a:buNone/>
            </a:pPr>
            <a:r>
              <a:rPr lang="en" sz="2200">
                <a:solidFill>
                  <a:schemeClr val="dk1"/>
                </a:solidFill>
                <a:latin typeface="Open Sans"/>
                <a:ea typeface="Open Sans"/>
                <a:cs typeface="Open Sans"/>
                <a:sym typeface="Open Sans"/>
              </a:rPr>
              <a:t>hit “next” in the bottom corner to move on.</a:t>
            </a:r>
          </a:p>
        </p:txBody>
      </p:sp>
      <p:pic>
        <p:nvPicPr>
          <p:cNvPr id="481" name="Shape 481"/>
          <p:cNvPicPr preferRelativeResize="0"/>
          <p:nvPr/>
        </p:nvPicPr>
        <p:blipFill>
          <a:blip r:embed="rId3">
            <a:alphaModFix/>
          </a:blip>
          <a:stretch>
            <a:fillRect/>
          </a:stretch>
        </p:blipFill>
        <p:spPr>
          <a:xfrm>
            <a:off x="2451350" y="2931649"/>
            <a:ext cx="4241303" cy="3621550"/>
          </a:xfrm>
          <a:prstGeom prst="rect">
            <a:avLst/>
          </a:prstGeom>
          <a:noFill/>
          <a:ln cap="flat" cmpd="sng" w="19050">
            <a:solidFill>
              <a:schemeClr val="dk2"/>
            </a:solidFill>
            <a:prstDash val="solid"/>
            <a:round/>
            <a:headEnd len="med" w="med" type="none"/>
            <a:tailEnd len="med" w="med" type="none"/>
          </a:ln>
        </p:spPr>
      </p:pic>
      <p:cxnSp>
        <p:nvCxnSpPr>
          <p:cNvPr id="482" name="Shape 482"/>
          <p:cNvCxnSpPr/>
          <p:nvPr/>
        </p:nvCxnSpPr>
        <p:spPr>
          <a:xfrm flipH="1">
            <a:off x="6567150" y="5267500"/>
            <a:ext cx="1334100" cy="8892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Shape 487"/>
          <p:cNvSpPr txBox="1"/>
          <p:nvPr>
            <p:ph type="title"/>
          </p:nvPr>
        </p:nvSpPr>
        <p:spPr>
          <a:xfrm>
            <a:off x="220825" y="579350"/>
            <a:ext cx="8820900" cy="824400"/>
          </a:xfrm>
          <a:prstGeom prst="rect">
            <a:avLst/>
          </a:prstGeom>
        </p:spPr>
        <p:txBody>
          <a:bodyPr anchorCtr="0" anchor="ctr" bIns="91425" lIns="91425" rIns="91425" wrap="square" tIns="91425">
            <a:noAutofit/>
          </a:bodyPr>
          <a:lstStyle/>
          <a:p>
            <a:pPr lvl="0" rtl="0">
              <a:spcBef>
                <a:spcPts val="0"/>
              </a:spcBef>
              <a:buNone/>
            </a:pPr>
            <a:r>
              <a:rPr lang="en" sz="2800"/>
              <a:t>Go get your Lambda Function’s ARN</a:t>
            </a:r>
          </a:p>
        </p:txBody>
      </p:sp>
      <p:sp>
        <p:nvSpPr>
          <p:cNvPr id="488" name="Shape 488"/>
          <p:cNvSpPr txBox="1"/>
          <p:nvPr/>
        </p:nvSpPr>
        <p:spPr>
          <a:xfrm>
            <a:off x="841500" y="1403749"/>
            <a:ext cx="7461000" cy="9306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Remember the ARN we noted down earlier? </a:t>
            </a:r>
          </a:p>
          <a:p>
            <a:pPr lvl="0" rtl="0" algn="ctr">
              <a:lnSpc>
                <a:spcPct val="115000"/>
              </a:lnSpc>
              <a:spcBef>
                <a:spcPts val="0"/>
              </a:spcBef>
              <a:buNone/>
            </a:pPr>
            <a:r>
              <a:rPr lang="en" sz="2200">
                <a:solidFill>
                  <a:schemeClr val="dk1"/>
                </a:solidFill>
                <a:latin typeface="Open Sans"/>
                <a:ea typeface="Open Sans"/>
                <a:cs typeface="Open Sans"/>
                <a:sym typeface="Open Sans"/>
              </a:rPr>
              <a:t>Time to put it to use, go grab it now!</a:t>
            </a:r>
          </a:p>
        </p:txBody>
      </p:sp>
      <p:pic>
        <p:nvPicPr>
          <p:cNvPr id="489" name="Shape 489"/>
          <p:cNvPicPr preferRelativeResize="0"/>
          <p:nvPr/>
        </p:nvPicPr>
        <p:blipFill>
          <a:blip r:embed="rId3">
            <a:alphaModFix/>
          </a:blip>
          <a:stretch>
            <a:fillRect/>
          </a:stretch>
        </p:blipFill>
        <p:spPr>
          <a:xfrm>
            <a:off x="841500" y="2597899"/>
            <a:ext cx="7461000" cy="3721030"/>
          </a:xfrm>
          <a:prstGeom prst="rect">
            <a:avLst/>
          </a:prstGeom>
          <a:noFill/>
          <a:ln cap="flat" cmpd="sng" w="19050">
            <a:solidFill>
              <a:schemeClr val="dk2"/>
            </a:solidFill>
            <a:prstDash val="solid"/>
            <a:round/>
            <a:headEnd len="med" w="med" type="none"/>
            <a:tailEnd len="med" w="med" type="none"/>
          </a:ln>
        </p:spPr>
      </p:pic>
      <p:sp>
        <p:nvSpPr>
          <p:cNvPr id="490" name="Shape 490"/>
          <p:cNvSpPr/>
          <p:nvPr/>
        </p:nvSpPr>
        <p:spPr>
          <a:xfrm>
            <a:off x="4335424" y="2565350"/>
            <a:ext cx="3907800" cy="3678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491" name="Shape 491"/>
          <p:cNvCxnSpPr/>
          <p:nvPr/>
        </p:nvCxnSpPr>
        <p:spPr>
          <a:xfrm>
            <a:off x="7499325" y="2069375"/>
            <a:ext cx="439200" cy="4095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Shape 496"/>
          <p:cNvSpPr txBox="1"/>
          <p:nvPr>
            <p:ph type="title"/>
          </p:nvPr>
        </p:nvSpPr>
        <p:spPr>
          <a:xfrm>
            <a:off x="220825" y="579350"/>
            <a:ext cx="8820900" cy="824400"/>
          </a:xfrm>
          <a:prstGeom prst="rect">
            <a:avLst/>
          </a:prstGeom>
        </p:spPr>
        <p:txBody>
          <a:bodyPr anchorCtr="0" anchor="ctr" bIns="91425" lIns="91425" rIns="91425" wrap="square" tIns="91425">
            <a:noAutofit/>
          </a:bodyPr>
          <a:lstStyle/>
          <a:p>
            <a:pPr lvl="0" rtl="0">
              <a:spcBef>
                <a:spcPts val="0"/>
              </a:spcBef>
              <a:buNone/>
            </a:pPr>
            <a:r>
              <a:rPr lang="en" sz="2800"/>
              <a:t>Connect Your Lambda Function to Your Skill.</a:t>
            </a:r>
          </a:p>
        </p:txBody>
      </p:sp>
      <p:sp>
        <p:nvSpPr>
          <p:cNvPr id="497" name="Shape 497"/>
          <p:cNvSpPr txBox="1"/>
          <p:nvPr/>
        </p:nvSpPr>
        <p:spPr>
          <a:xfrm>
            <a:off x="841500" y="1403749"/>
            <a:ext cx="7461000" cy="9306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Select AWS Lambda ARN and the Region closest to you.  Paste the ARN from your function in the text box.</a:t>
            </a:r>
          </a:p>
        </p:txBody>
      </p:sp>
      <p:pic>
        <p:nvPicPr>
          <p:cNvPr id="498" name="Shape 498"/>
          <p:cNvPicPr preferRelativeResize="0"/>
          <p:nvPr/>
        </p:nvPicPr>
        <p:blipFill>
          <a:blip r:embed="rId3">
            <a:alphaModFix/>
          </a:blip>
          <a:stretch>
            <a:fillRect/>
          </a:stretch>
        </p:blipFill>
        <p:spPr>
          <a:xfrm>
            <a:off x="784700" y="2469649"/>
            <a:ext cx="7574607" cy="4218850"/>
          </a:xfrm>
          <a:prstGeom prst="rect">
            <a:avLst/>
          </a:prstGeom>
          <a:noFill/>
          <a:ln cap="flat" cmpd="sng" w="19050">
            <a:solidFill>
              <a:schemeClr val="dk2"/>
            </a:solidFill>
            <a:prstDash val="solid"/>
            <a:round/>
            <a:headEnd len="med" w="med" type="none"/>
            <a:tailEnd len="med" w="med"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Shape 503"/>
          <p:cNvSpPr txBox="1"/>
          <p:nvPr>
            <p:ph type="title"/>
          </p:nvPr>
        </p:nvSpPr>
        <p:spPr>
          <a:xfrm>
            <a:off x="243000" y="601675"/>
            <a:ext cx="8820900" cy="824400"/>
          </a:xfrm>
          <a:prstGeom prst="rect">
            <a:avLst/>
          </a:prstGeom>
        </p:spPr>
        <p:txBody>
          <a:bodyPr anchorCtr="0" anchor="ctr" bIns="91425" lIns="91425" rIns="91425" wrap="square" tIns="91425">
            <a:noAutofit/>
          </a:bodyPr>
          <a:lstStyle/>
          <a:p>
            <a:pPr lvl="0" rtl="0">
              <a:spcBef>
                <a:spcPts val="0"/>
              </a:spcBef>
              <a:buNone/>
            </a:pPr>
            <a:r>
              <a:rPr lang="en" sz="3000"/>
              <a:t>Test your Skill</a:t>
            </a:r>
          </a:p>
        </p:txBody>
      </p:sp>
      <p:sp>
        <p:nvSpPr>
          <p:cNvPr id="504" name="Shape 504"/>
          <p:cNvSpPr txBox="1"/>
          <p:nvPr/>
        </p:nvSpPr>
        <p:spPr>
          <a:xfrm>
            <a:off x="161550" y="1484425"/>
            <a:ext cx="8820900" cy="11067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lang="en" sz="2400">
                <a:solidFill>
                  <a:schemeClr val="dk1"/>
                </a:solidFill>
                <a:latin typeface="Open Sans"/>
                <a:ea typeface="Open Sans"/>
                <a:cs typeface="Open Sans"/>
                <a:sym typeface="Open Sans"/>
              </a:rPr>
              <a:t>Type one of your sample utterances into the service </a:t>
            </a:r>
          </a:p>
          <a:p>
            <a:pPr lvl="0" rtl="0" algn="ctr">
              <a:lnSpc>
                <a:spcPct val="115000"/>
              </a:lnSpc>
              <a:spcBef>
                <a:spcPts val="0"/>
              </a:spcBef>
              <a:buNone/>
            </a:pPr>
            <a:r>
              <a:rPr lang="en" sz="2400">
                <a:solidFill>
                  <a:schemeClr val="dk1"/>
                </a:solidFill>
                <a:latin typeface="Open Sans"/>
                <a:ea typeface="Open Sans"/>
                <a:cs typeface="Open Sans"/>
                <a:sym typeface="Open Sans"/>
              </a:rPr>
              <a:t>simulator to see how Alexa would respond. </a:t>
            </a:r>
          </a:p>
        </p:txBody>
      </p:sp>
      <p:pic>
        <p:nvPicPr>
          <p:cNvPr id="505" name="Shape 505"/>
          <p:cNvPicPr preferRelativeResize="0"/>
          <p:nvPr/>
        </p:nvPicPr>
        <p:blipFill>
          <a:blip r:embed="rId3">
            <a:alphaModFix/>
          </a:blip>
          <a:stretch>
            <a:fillRect/>
          </a:stretch>
        </p:blipFill>
        <p:spPr>
          <a:xfrm>
            <a:off x="814237" y="2813447"/>
            <a:ext cx="4779164" cy="3584373"/>
          </a:xfrm>
          <a:prstGeom prst="rect">
            <a:avLst/>
          </a:prstGeom>
          <a:noFill/>
          <a:ln cap="flat" cmpd="sng" w="19050">
            <a:solidFill>
              <a:schemeClr val="dk2"/>
            </a:solidFill>
            <a:prstDash val="solid"/>
            <a:round/>
            <a:headEnd len="med" w="med" type="none"/>
            <a:tailEnd len="med" w="med" type="none"/>
          </a:ln>
        </p:spPr>
      </p:pic>
      <p:sp>
        <p:nvSpPr>
          <p:cNvPr id="506" name="Shape 506"/>
          <p:cNvSpPr/>
          <p:nvPr/>
        </p:nvSpPr>
        <p:spPr>
          <a:xfrm>
            <a:off x="623901" y="3544321"/>
            <a:ext cx="1614600" cy="5424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507" name="Shape 507"/>
          <p:cNvCxnSpPr/>
          <p:nvPr/>
        </p:nvCxnSpPr>
        <p:spPr>
          <a:xfrm flipH="1">
            <a:off x="2000850" y="2522575"/>
            <a:ext cx="1334100" cy="889200"/>
          </a:xfrm>
          <a:prstGeom prst="straightConnector1">
            <a:avLst/>
          </a:prstGeom>
          <a:noFill/>
          <a:ln cap="flat" cmpd="sng" w="38100">
            <a:solidFill>
              <a:srgbClr val="FF0000"/>
            </a:solidFill>
            <a:prstDash val="solid"/>
            <a:round/>
            <a:headEnd len="lg" w="lg" type="none"/>
            <a:tailEnd len="lg" w="lg" type="triangle"/>
          </a:ln>
        </p:spPr>
      </p:cxnSp>
      <p:sp>
        <p:nvSpPr>
          <p:cNvPr id="508" name="Shape 508"/>
          <p:cNvSpPr/>
          <p:nvPr/>
        </p:nvSpPr>
        <p:spPr>
          <a:xfrm>
            <a:off x="4718375" y="5740450"/>
            <a:ext cx="933900" cy="5424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509" name="Shape 509"/>
          <p:cNvCxnSpPr/>
          <p:nvPr/>
        </p:nvCxnSpPr>
        <p:spPr>
          <a:xfrm flipH="1">
            <a:off x="5652125" y="5096475"/>
            <a:ext cx="975000" cy="750900"/>
          </a:xfrm>
          <a:prstGeom prst="straightConnector1">
            <a:avLst/>
          </a:prstGeom>
          <a:noFill/>
          <a:ln cap="flat" cmpd="sng" w="38100">
            <a:solidFill>
              <a:srgbClr val="FF0000"/>
            </a:solidFill>
            <a:prstDash val="solid"/>
            <a:round/>
            <a:headEnd len="lg" w="lg" type="none"/>
            <a:tailEnd len="lg" w="lg" type="triangle"/>
          </a:ln>
        </p:spPr>
      </p:cxnSp>
      <p:sp>
        <p:nvSpPr>
          <p:cNvPr id="510" name="Shape 510"/>
          <p:cNvSpPr txBox="1"/>
          <p:nvPr/>
        </p:nvSpPr>
        <p:spPr>
          <a:xfrm>
            <a:off x="5891725" y="4086725"/>
            <a:ext cx="2916000" cy="11067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i="1" lang="en" sz="1800">
                <a:solidFill>
                  <a:schemeClr val="dk1"/>
                </a:solidFill>
                <a:latin typeface="Open Sans"/>
                <a:ea typeface="Open Sans"/>
                <a:cs typeface="Open Sans"/>
                <a:sym typeface="Open Sans"/>
              </a:rPr>
              <a:t>Hear what Alexa would say by clicking “Listen”.</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Shape 515"/>
          <p:cNvSpPr txBox="1"/>
          <p:nvPr>
            <p:ph type="title"/>
          </p:nvPr>
        </p:nvSpPr>
        <p:spPr>
          <a:xfrm>
            <a:off x="900875" y="647750"/>
            <a:ext cx="7340100" cy="1145100"/>
          </a:xfrm>
          <a:prstGeom prst="rect">
            <a:avLst/>
          </a:prstGeom>
        </p:spPr>
        <p:txBody>
          <a:bodyPr anchorCtr="0" anchor="ctr" bIns="91425" lIns="91425" rIns="91425" wrap="square" tIns="91425">
            <a:noAutofit/>
          </a:bodyPr>
          <a:lstStyle/>
          <a:p>
            <a:pPr lvl="0" rtl="0">
              <a:spcBef>
                <a:spcPts val="0"/>
              </a:spcBef>
              <a:buNone/>
            </a:pPr>
            <a:r>
              <a:rPr lang="en"/>
              <a:t>Try out Your Skill!</a:t>
            </a:r>
          </a:p>
        </p:txBody>
      </p:sp>
      <p:sp>
        <p:nvSpPr>
          <p:cNvPr id="516" name="Shape 516"/>
          <p:cNvSpPr txBox="1"/>
          <p:nvPr/>
        </p:nvSpPr>
        <p:spPr>
          <a:xfrm>
            <a:off x="188675" y="1901175"/>
            <a:ext cx="4657200" cy="1031700"/>
          </a:xfrm>
          <a:prstGeom prst="rect">
            <a:avLst/>
          </a:prstGeom>
          <a:noFill/>
          <a:ln>
            <a:noFill/>
          </a:ln>
        </p:spPr>
        <p:txBody>
          <a:bodyPr anchorCtr="0" anchor="t" bIns="91425" lIns="91425" rIns="91425" wrap="square" tIns="91425">
            <a:noAutofit/>
          </a:bodyPr>
          <a:lstStyle/>
          <a:p>
            <a:pPr lvl="0" rtl="0">
              <a:lnSpc>
                <a:spcPct val="115000"/>
              </a:lnSpc>
              <a:spcBef>
                <a:spcPts val="0"/>
              </a:spcBef>
              <a:buClr>
                <a:schemeClr val="dk1"/>
              </a:buClr>
              <a:buSzPct val="45833"/>
              <a:buFont typeface="Arial"/>
              <a:buNone/>
            </a:pPr>
            <a:r>
              <a:rPr lang="en" sz="2400">
                <a:solidFill>
                  <a:schemeClr val="dk1"/>
                </a:solidFill>
                <a:latin typeface="Open Sans"/>
                <a:ea typeface="Open Sans"/>
                <a:cs typeface="Open Sans"/>
                <a:sym typeface="Open Sans"/>
              </a:rPr>
              <a:t>Head to </a:t>
            </a:r>
            <a:r>
              <a:rPr b="1" lang="en" sz="2400">
                <a:solidFill>
                  <a:srgbClr val="5EA5E5"/>
                </a:solidFill>
                <a:latin typeface="Open Sans"/>
                <a:ea typeface="Open Sans"/>
                <a:cs typeface="Open Sans"/>
                <a:sym typeface="Open Sans"/>
              </a:rPr>
              <a:t>EchoSim.io </a:t>
            </a:r>
            <a:r>
              <a:rPr lang="en" sz="2400">
                <a:solidFill>
                  <a:schemeClr val="dk1"/>
                </a:solidFill>
                <a:latin typeface="Open Sans"/>
                <a:ea typeface="Open Sans"/>
                <a:cs typeface="Open Sans"/>
                <a:sym typeface="Open Sans"/>
              </a:rPr>
              <a:t>to try out your fact. </a:t>
            </a:r>
          </a:p>
        </p:txBody>
      </p:sp>
      <p:pic>
        <p:nvPicPr>
          <p:cNvPr id="517" name="Shape 517"/>
          <p:cNvPicPr preferRelativeResize="0"/>
          <p:nvPr/>
        </p:nvPicPr>
        <p:blipFill>
          <a:blip r:embed="rId3">
            <a:alphaModFix/>
          </a:blip>
          <a:stretch>
            <a:fillRect/>
          </a:stretch>
        </p:blipFill>
        <p:spPr>
          <a:xfrm>
            <a:off x="4671661" y="1839850"/>
            <a:ext cx="4472326" cy="3558426"/>
          </a:xfrm>
          <a:prstGeom prst="rect">
            <a:avLst/>
          </a:prstGeom>
          <a:noFill/>
          <a:ln>
            <a:noFill/>
          </a:ln>
        </p:spPr>
      </p:pic>
      <p:pic>
        <p:nvPicPr>
          <p:cNvPr id="518" name="Shape 518"/>
          <p:cNvPicPr preferRelativeResize="0"/>
          <p:nvPr/>
        </p:nvPicPr>
        <p:blipFill>
          <a:blip r:embed="rId4">
            <a:alphaModFix/>
          </a:blip>
          <a:stretch>
            <a:fillRect/>
          </a:stretch>
        </p:blipFill>
        <p:spPr>
          <a:xfrm>
            <a:off x="7096296" y="5445298"/>
            <a:ext cx="1564495" cy="786476"/>
          </a:xfrm>
          <a:prstGeom prst="rect">
            <a:avLst/>
          </a:prstGeom>
          <a:noFill/>
          <a:ln>
            <a:noFill/>
          </a:ln>
        </p:spPr>
      </p:pic>
      <p:pic>
        <p:nvPicPr>
          <p:cNvPr id="519" name="Shape 519"/>
          <p:cNvPicPr preferRelativeResize="0"/>
          <p:nvPr/>
        </p:nvPicPr>
        <p:blipFill>
          <a:blip r:embed="rId5">
            <a:alphaModFix/>
          </a:blip>
          <a:stretch>
            <a:fillRect/>
          </a:stretch>
        </p:blipFill>
        <p:spPr>
          <a:xfrm>
            <a:off x="8240975" y="3098037"/>
            <a:ext cx="1352550" cy="3209925"/>
          </a:xfrm>
          <a:prstGeom prst="rect">
            <a:avLst/>
          </a:prstGeom>
          <a:noFill/>
          <a:ln>
            <a:noFill/>
          </a:ln>
        </p:spPr>
      </p:pic>
      <p:sp>
        <p:nvSpPr>
          <p:cNvPr id="520" name="Shape 520"/>
          <p:cNvSpPr txBox="1"/>
          <p:nvPr/>
        </p:nvSpPr>
        <p:spPr>
          <a:xfrm>
            <a:off x="188675" y="3280225"/>
            <a:ext cx="4583700" cy="13374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i="1" lang="en" sz="2400">
                <a:solidFill>
                  <a:schemeClr val="dk1"/>
                </a:solidFill>
                <a:latin typeface="Open Sans"/>
                <a:ea typeface="Open Sans"/>
                <a:cs typeface="Open Sans"/>
                <a:sym typeface="Open Sans"/>
              </a:rPr>
              <a:t>“Alexa, open [Your Invocation Name].”</a:t>
            </a:r>
            <a:br>
              <a:rPr i="1" lang="en" sz="2400">
                <a:solidFill>
                  <a:schemeClr val="dk1"/>
                </a:solidFill>
                <a:latin typeface="Open Sans"/>
                <a:ea typeface="Open Sans"/>
                <a:cs typeface="Open Sans"/>
                <a:sym typeface="Open Sans"/>
              </a:rPr>
            </a:br>
          </a:p>
        </p:txBody>
      </p:sp>
      <p:sp>
        <p:nvSpPr>
          <p:cNvPr id="521" name="Shape 521"/>
          <p:cNvSpPr txBox="1"/>
          <p:nvPr/>
        </p:nvSpPr>
        <p:spPr>
          <a:xfrm>
            <a:off x="188675" y="5348725"/>
            <a:ext cx="6523800" cy="9861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2400">
                <a:solidFill>
                  <a:schemeClr val="dk1"/>
                </a:solidFill>
                <a:latin typeface="Open Sans"/>
                <a:ea typeface="Open Sans"/>
                <a:cs typeface="Open Sans"/>
                <a:sym typeface="Open Sans"/>
              </a:rPr>
              <a:t>If you want to try your skill on an Alexa Device, pair it with your account first!</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Shape 526"/>
          <p:cNvSpPr txBox="1"/>
          <p:nvPr>
            <p:ph type="title"/>
          </p:nvPr>
        </p:nvSpPr>
        <p:spPr>
          <a:xfrm>
            <a:off x="391800" y="550625"/>
            <a:ext cx="8360400" cy="1145100"/>
          </a:xfrm>
          <a:prstGeom prst="rect">
            <a:avLst/>
          </a:prstGeom>
        </p:spPr>
        <p:txBody>
          <a:bodyPr anchorCtr="0" anchor="ctr" bIns="91425" lIns="91425" rIns="91425" wrap="square" tIns="91425">
            <a:noAutofit/>
          </a:bodyPr>
          <a:lstStyle/>
          <a:p>
            <a:pPr lvl="0" rtl="0">
              <a:spcBef>
                <a:spcPts val="0"/>
              </a:spcBef>
              <a:buNone/>
            </a:pPr>
            <a:r>
              <a:rPr lang="en"/>
              <a:t>Troubleshooting Your Skill</a:t>
            </a:r>
          </a:p>
        </p:txBody>
      </p:sp>
      <p:sp>
        <p:nvSpPr>
          <p:cNvPr id="527" name="Shape 527"/>
          <p:cNvSpPr txBox="1"/>
          <p:nvPr>
            <p:ph idx="1" type="body"/>
          </p:nvPr>
        </p:nvSpPr>
        <p:spPr>
          <a:xfrm>
            <a:off x="496650" y="1695725"/>
            <a:ext cx="8150700" cy="3996900"/>
          </a:xfrm>
          <a:prstGeom prst="rect">
            <a:avLst/>
          </a:prstGeom>
        </p:spPr>
        <p:txBody>
          <a:bodyPr anchorCtr="0" anchor="t" bIns="91425" lIns="91425" rIns="91425" wrap="square" tIns="91425">
            <a:noAutofit/>
          </a:bodyPr>
          <a:lstStyle/>
          <a:p>
            <a:pPr lvl="0" rtl="0">
              <a:lnSpc>
                <a:spcPct val="150000"/>
              </a:lnSpc>
              <a:spcBef>
                <a:spcPts val="0"/>
              </a:spcBef>
              <a:buNone/>
            </a:pPr>
            <a:r>
              <a:rPr lang="en" sz="2000"/>
              <a:t>If you aren't getting a valid response, check the following:</a:t>
            </a:r>
          </a:p>
          <a:p>
            <a:pPr lvl="0" rtl="0">
              <a:lnSpc>
                <a:spcPct val="150000"/>
              </a:lnSpc>
              <a:spcBef>
                <a:spcPts val="0"/>
              </a:spcBef>
              <a:buNone/>
            </a:pPr>
            <a:r>
              <a:t/>
            </a:r>
            <a:endParaRPr sz="2000"/>
          </a:p>
          <a:p>
            <a:pPr indent="-355600" lvl="0" marL="914400" rtl="0">
              <a:lnSpc>
                <a:spcPct val="150000"/>
              </a:lnSpc>
              <a:spcBef>
                <a:spcPts val="0"/>
              </a:spcBef>
              <a:buSzPct val="100000"/>
              <a:buAutoNum type="arabicPeriod"/>
            </a:pPr>
            <a:r>
              <a:rPr lang="en" sz="2000"/>
              <a:t>Do you have the right ARN copied from your Developer Portal/Skill into your your Lambda function?</a:t>
            </a:r>
          </a:p>
          <a:p>
            <a:pPr indent="-355600" lvl="0" marL="914400" rtl="0">
              <a:lnSpc>
                <a:spcPct val="150000"/>
              </a:lnSpc>
              <a:spcBef>
                <a:spcPts val="0"/>
              </a:spcBef>
              <a:buSzPct val="100000"/>
              <a:buAutoNum type="arabicPeriod"/>
            </a:pPr>
            <a:r>
              <a:rPr lang="en" sz="2000"/>
              <a:t>Are you calling the right invocation name?</a:t>
            </a:r>
          </a:p>
          <a:p>
            <a:pPr indent="-355600" lvl="0" marL="914400" rtl="0">
              <a:lnSpc>
                <a:spcPct val="150000"/>
              </a:lnSpc>
              <a:spcBef>
                <a:spcPts val="0"/>
              </a:spcBef>
              <a:buSzPct val="100000"/>
              <a:buAutoNum type="arabicPeriod"/>
            </a:pPr>
            <a:r>
              <a:rPr lang="en" sz="2000"/>
              <a:t>Are you saying launch, start or open?</a:t>
            </a:r>
          </a:p>
          <a:p>
            <a:pPr indent="-355600" lvl="0" marL="914400" rtl="0">
              <a:lnSpc>
                <a:spcPct val="150000"/>
              </a:lnSpc>
              <a:spcBef>
                <a:spcPts val="0"/>
              </a:spcBef>
              <a:buSzPct val="100000"/>
              <a:buAutoNum type="arabicPeriod"/>
            </a:pPr>
            <a:r>
              <a:rPr lang="en" sz="2000"/>
              <a:t>Are you sure you have no other skills in your accounts with the same invocation name?</a:t>
            </a:r>
          </a:p>
          <a:p>
            <a:pPr lvl="0" rtl="0">
              <a:lnSpc>
                <a:spcPct val="150000"/>
              </a:lnSpc>
              <a:spcBef>
                <a:spcPts val="0"/>
              </a:spcBef>
              <a:buNone/>
            </a:pPr>
            <a:r>
              <a:t/>
            </a:r>
            <a:endParaRPr sz="2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pic>
        <p:nvPicPr>
          <p:cNvPr id="532" name="Shape 532"/>
          <p:cNvPicPr preferRelativeResize="0"/>
          <p:nvPr/>
        </p:nvPicPr>
        <p:blipFill>
          <a:blip r:embed="rId3">
            <a:alphaModFix/>
          </a:blip>
          <a:stretch>
            <a:fillRect/>
          </a:stretch>
        </p:blipFill>
        <p:spPr>
          <a:xfrm>
            <a:off x="1470725" y="4426225"/>
            <a:ext cx="390525" cy="2286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Shape 537"/>
          <p:cNvSpPr txBox="1"/>
          <p:nvPr/>
        </p:nvSpPr>
        <p:spPr>
          <a:xfrm>
            <a:off x="161550" y="1930150"/>
            <a:ext cx="8820900" cy="1028100"/>
          </a:xfrm>
          <a:prstGeom prst="rect">
            <a:avLst/>
          </a:prstGeom>
          <a:noFill/>
          <a:ln>
            <a:noFill/>
          </a:ln>
        </p:spPr>
        <p:txBody>
          <a:bodyPr anchorCtr="0" anchor="ctr" bIns="91425" lIns="91425" rIns="91425" wrap="square" tIns="91425">
            <a:noAutofit/>
          </a:bodyPr>
          <a:lstStyle/>
          <a:p>
            <a:pPr lvl="0" rtl="0" algn="ctr">
              <a:spcBef>
                <a:spcPts val="0"/>
              </a:spcBef>
              <a:buNone/>
            </a:pPr>
            <a:r>
              <a:rPr b="1" i="1" lang="en" sz="3000">
                <a:solidFill>
                  <a:srgbClr val="353535"/>
                </a:solidFill>
                <a:latin typeface="Open Sans"/>
                <a:ea typeface="Open Sans"/>
                <a:cs typeface="Open Sans"/>
                <a:sym typeface="Open Sans"/>
              </a:rPr>
              <a:t>Let’s recap quickly...</a:t>
            </a:r>
          </a:p>
        </p:txBody>
      </p:sp>
      <p:grpSp>
        <p:nvGrpSpPr>
          <p:cNvPr id="538" name="Shape 538"/>
          <p:cNvGrpSpPr/>
          <p:nvPr/>
        </p:nvGrpSpPr>
        <p:grpSpPr>
          <a:xfrm>
            <a:off x="430425" y="3053150"/>
            <a:ext cx="7907550" cy="752400"/>
            <a:chOff x="876675" y="2074250"/>
            <a:chExt cx="7907550" cy="752400"/>
          </a:xfrm>
        </p:grpSpPr>
        <p:sp>
          <p:nvSpPr>
            <p:cNvPr id="539" name="Shape 539"/>
            <p:cNvSpPr/>
            <p:nvPr/>
          </p:nvSpPr>
          <p:spPr>
            <a:xfrm>
              <a:off x="876675" y="2211000"/>
              <a:ext cx="555900" cy="555900"/>
            </a:xfrm>
            <a:prstGeom prst="ellipse">
              <a:avLst/>
            </a:prstGeom>
            <a:solidFill>
              <a:srgbClr val="5EA5E5"/>
            </a:solidFill>
            <a:ln>
              <a:noFill/>
            </a:ln>
          </p:spPr>
          <p:txBody>
            <a:bodyPr anchorCtr="0" anchor="ctr" bIns="91425" lIns="91425" rIns="91425" wrap="square" tIns="91425">
              <a:noAutofit/>
            </a:bodyPr>
            <a:lstStyle/>
            <a:p>
              <a:pPr lvl="0" rtl="0" algn="ctr">
                <a:spcBef>
                  <a:spcPts val="0"/>
                </a:spcBef>
                <a:buNone/>
              </a:pPr>
              <a:r>
                <a:rPr lang="en" sz="2600">
                  <a:solidFill>
                    <a:srgbClr val="EAEAEA"/>
                  </a:solidFill>
                  <a:latin typeface="Open Sans ExtraBold"/>
                  <a:ea typeface="Open Sans ExtraBold"/>
                  <a:cs typeface="Open Sans ExtraBold"/>
                  <a:sym typeface="Open Sans ExtraBold"/>
                </a:rPr>
                <a:t>1</a:t>
              </a:r>
            </a:p>
          </p:txBody>
        </p:sp>
        <p:sp>
          <p:nvSpPr>
            <p:cNvPr id="540" name="Shape 540"/>
            <p:cNvSpPr txBox="1"/>
            <p:nvPr/>
          </p:nvSpPr>
          <p:spPr>
            <a:xfrm>
              <a:off x="1714725" y="2074250"/>
              <a:ext cx="7069500" cy="752400"/>
            </a:xfrm>
            <a:prstGeom prst="rect">
              <a:avLst/>
            </a:prstGeom>
            <a:noFill/>
            <a:ln>
              <a:noFill/>
            </a:ln>
          </p:spPr>
          <p:txBody>
            <a:bodyPr anchorCtr="0" anchor="ctr" bIns="91425" lIns="91425" rIns="91425" wrap="square" tIns="91425">
              <a:noAutofit/>
            </a:bodyPr>
            <a:lstStyle/>
            <a:p>
              <a:pPr lvl="0" rtl="0">
                <a:spcBef>
                  <a:spcPts val="0"/>
                </a:spcBef>
                <a:buNone/>
              </a:pPr>
              <a:r>
                <a:rPr lang="en" sz="2400">
                  <a:solidFill>
                    <a:srgbClr val="353535"/>
                  </a:solidFill>
                  <a:latin typeface="Open Sans"/>
                  <a:ea typeface="Open Sans"/>
                  <a:cs typeface="Open Sans"/>
                  <a:sym typeface="Open Sans"/>
                </a:rPr>
                <a:t>Voice User Interfaces allow us to physically separate ourselves from devices.</a:t>
              </a:r>
            </a:p>
          </p:txBody>
        </p:sp>
      </p:grpSp>
      <p:grpSp>
        <p:nvGrpSpPr>
          <p:cNvPr id="541" name="Shape 541"/>
          <p:cNvGrpSpPr/>
          <p:nvPr/>
        </p:nvGrpSpPr>
        <p:grpSpPr>
          <a:xfrm>
            <a:off x="430425" y="4179575"/>
            <a:ext cx="8075850" cy="752400"/>
            <a:chOff x="876675" y="3397975"/>
            <a:chExt cx="8075850" cy="752400"/>
          </a:xfrm>
        </p:grpSpPr>
        <p:sp>
          <p:nvSpPr>
            <p:cNvPr id="542" name="Shape 542"/>
            <p:cNvSpPr/>
            <p:nvPr/>
          </p:nvSpPr>
          <p:spPr>
            <a:xfrm>
              <a:off x="876675" y="3496227"/>
              <a:ext cx="555900" cy="555900"/>
            </a:xfrm>
            <a:prstGeom prst="ellipse">
              <a:avLst/>
            </a:prstGeom>
            <a:solidFill>
              <a:srgbClr val="5EA5E5"/>
            </a:solidFill>
            <a:ln>
              <a:noFill/>
            </a:ln>
          </p:spPr>
          <p:txBody>
            <a:bodyPr anchorCtr="0" anchor="ctr" bIns="91425" lIns="91425" rIns="91425" wrap="square" tIns="91425">
              <a:noAutofit/>
            </a:bodyPr>
            <a:lstStyle/>
            <a:p>
              <a:pPr lvl="0" rtl="0" algn="ctr">
                <a:spcBef>
                  <a:spcPts val="0"/>
                </a:spcBef>
                <a:buNone/>
              </a:pPr>
              <a:r>
                <a:rPr lang="en" sz="2600">
                  <a:solidFill>
                    <a:srgbClr val="EAEAEA"/>
                  </a:solidFill>
                  <a:latin typeface="Open Sans ExtraBold"/>
                  <a:ea typeface="Open Sans ExtraBold"/>
                  <a:cs typeface="Open Sans ExtraBold"/>
                  <a:sym typeface="Open Sans ExtraBold"/>
                </a:rPr>
                <a:t>2</a:t>
              </a:r>
            </a:p>
          </p:txBody>
        </p:sp>
        <p:sp>
          <p:nvSpPr>
            <p:cNvPr id="543" name="Shape 543"/>
            <p:cNvSpPr txBox="1"/>
            <p:nvPr/>
          </p:nvSpPr>
          <p:spPr>
            <a:xfrm>
              <a:off x="1714725" y="3397975"/>
              <a:ext cx="7237800" cy="752400"/>
            </a:xfrm>
            <a:prstGeom prst="rect">
              <a:avLst/>
            </a:prstGeom>
            <a:noFill/>
            <a:ln>
              <a:noFill/>
            </a:ln>
          </p:spPr>
          <p:txBody>
            <a:bodyPr anchorCtr="0" anchor="ctr" bIns="91425" lIns="91425" rIns="91425" wrap="square" tIns="91425">
              <a:noAutofit/>
            </a:bodyPr>
            <a:lstStyle/>
            <a:p>
              <a:pPr lvl="0" rtl="0">
                <a:spcBef>
                  <a:spcPts val="0"/>
                </a:spcBef>
                <a:buNone/>
              </a:pPr>
              <a:r>
                <a:rPr lang="en" sz="2400">
                  <a:solidFill>
                    <a:srgbClr val="353535"/>
                  </a:solidFill>
                  <a:latin typeface="Open Sans"/>
                  <a:ea typeface="Open Sans"/>
                  <a:cs typeface="Open Sans"/>
                  <a:sym typeface="Open Sans"/>
                </a:rPr>
                <a:t>Amazon Alexa makes it easy for you to create apps (skills) that utilize Voice User Interfaces.</a:t>
              </a:r>
            </a:p>
          </p:txBody>
        </p:sp>
      </p:grpSp>
      <p:grpSp>
        <p:nvGrpSpPr>
          <p:cNvPr id="544" name="Shape 544"/>
          <p:cNvGrpSpPr/>
          <p:nvPr/>
        </p:nvGrpSpPr>
        <p:grpSpPr>
          <a:xfrm>
            <a:off x="430425" y="5306000"/>
            <a:ext cx="8283150" cy="752400"/>
            <a:chOff x="876675" y="4683200"/>
            <a:chExt cx="8283150" cy="752400"/>
          </a:xfrm>
        </p:grpSpPr>
        <p:sp>
          <p:nvSpPr>
            <p:cNvPr id="545" name="Shape 545"/>
            <p:cNvSpPr/>
            <p:nvPr/>
          </p:nvSpPr>
          <p:spPr>
            <a:xfrm>
              <a:off x="876675" y="4781450"/>
              <a:ext cx="555900" cy="555900"/>
            </a:xfrm>
            <a:prstGeom prst="ellipse">
              <a:avLst/>
            </a:prstGeom>
            <a:solidFill>
              <a:srgbClr val="5EA5E5"/>
            </a:solidFill>
            <a:ln>
              <a:noFill/>
            </a:ln>
          </p:spPr>
          <p:txBody>
            <a:bodyPr anchorCtr="0" anchor="ctr" bIns="91425" lIns="91425" rIns="91425" wrap="square" tIns="91425">
              <a:noAutofit/>
            </a:bodyPr>
            <a:lstStyle/>
            <a:p>
              <a:pPr lvl="0" rtl="0" algn="ctr">
                <a:spcBef>
                  <a:spcPts val="0"/>
                </a:spcBef>
                <a:buNone/>
              </a:pPr>
              <a:r>
                <a:rPr lang="en" sz="2600">
                  <a:solidFill>
                    <a:srgbClr val="EAEAEA"/>
                  </a:solidFill>
                  <a:latin typeface="Open Sans ExtraBold"/>
                  <a:ea typeface="Open Sans ExtraBold"/>
                  <a:cs typeface="Open Sans ExtraBold"/>
                  <a:sym typeface="Open Sans ExtraBold"/>
                </a:rPr>
                <a:t>3</a:t>
              </a:r>
            </a:p>
          </p:txBody>
        </p:sp>
        <p:sp>
          <p:nvSpPr>
            <p:cNvPr id="546" name="Shape 546"/>
            <p:cNvSpPr txBox="1"/>
            <p:nvPr/>
          </p:nvSpPr>
          <p:spPr>
            <a:xfrm>
              <a:off x="1714725" y="4683200"/>
              <a:ext cx="7445100" cy="752400"/>
            </a:xfrm>
            <a:prstGeom prst="rect">
              <a:avLst/>
            </a:prstGeom>
            <a:noFill/>
            <a:ln>
              <a:noFill/>
            </a:ln>
          </p:spPr>
          <p:txBody>
            <a:bodyPr anchorCtr="0" anchor="ctr" bIns="91425" lIns="91425" rIns="91425" wrap="square" tIns="91425">
              <a:noAutofit/>
            </a:bodyPr>
            <a:lstStyle/>
            <a:p>
              <a:pPr lvl="0" rtl="0">
                <a:spcBef>
                  <a:spcPts val="0"/>
                </a:spcBef>
                <a:buNone/>
              </a:pPr>
              <a:r>
                <a:rPr lang="en" sz="2400">
                  <a:solidFill>
                    <a:srgbClr val="353535"/>
                  </a:solidFill>
                  <a:latin typeface="Open Sans"/>
                  <a:ea typeface="Open Sans"/>
                  <a:cs typeface="Open Sans"/>
                  <a:sym typeface="Open Sans"/>
                </a:rPr>
                <a:t>Alexa takes care of speech recognition and context so you can focus on making a great app.</a:t>
              </a:r>
            </a:p>
          </p:txBody>
        </p:sp>
      </p:grpSp>
      <p:sp>
        <p:nvSpPr>
          <p:cNvPr id="547" name="Shape 547"/>
          <p:cNvSpPr/>
          <p:nvPr/>
        </p:nvSpPr>
        <p:spPr>
          <a:xfrm>
            <a:off x="2728645" y="856550"/>
            <a:ext cx="3686700" cy="838800"/>
          </a:xfrm>
          <a:prstGeom prst="rect">
            <a:avLst/>
          </a:prstGeom>
          <a:solidFill>
            <a:srgbClr val="FFFFFF"/>
          </a:solidFill>
          <a:ln cap="flat" cmpd="sng" w="76200">
            <a:solidFill>
              <a:srgbClr val="353535"/>
            </a:solidFill>
            <a:prstDash val="solid"/>
            <a:round/>
            <a:headEnd len="med" w="med" type="none"/>
            <a:tailEnd len="med" w="med" type="none"/>
          </a:ln>
        </p:spPr>
        <p:txBody>
          <a:bodyPr anchorCtr="0" anchor="b" bIns="91425" lIns="91425" rIns="91425" wrap="square" tIns="91425">
            <a:noAutofit/>
          </a:bodyPr>
          <a:lstStyle/>
          <a:p>
            <a:pPr lvl="0" rtl="0">
              <a:spcBef>
                <a:spcPts val="0"/>
              </a:spcBef>
              <a:buNone/>
            </a:pPr>
            <a:r>
              <a:t/>
            </a:r>
            <a:endParaRPr b="1" sz="2800">
              <a:solidFill>
                <a:srgbClr val="353535"/>
              </a:solidFill>
              <a:latin typeface="Open Sans"/>
              <a:ea typeface="Open Sans"/>
              <a:cs typeface="Open Sans"/>
              <a:sym typeface="Open Sans"/>
            </a:endParaRPr>
          </a:p>
        </p:txBody>
      </p:sp>
      <p:pic>
        <p:nvPicPr>
          <p:cNvPr id="548" name="Shape 548"/>
          <p:cNvPicPr preferRelativeResize="0"/>
          <p:nvPr/>
        </p:nvPicPr>
        <p:blipFill>
          <a:blip r:embed="rId3">
            <a:alphaModFix/>
          </a:blip>
          <a:stretch>
            <a:fillRect/>
          </a:stretch>
        </p:blipFill>
        <p:spPr>
          <a:xfrm>
            <a:off x="3148074" y="945101"/>
            <a:ext cx="2985073" cy="661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161550" y="1793600"/>
            <a:ext cx="8820900" cy="651900"/>
          </a:xfrm>
          <a:prstGeom prst="rect">
            <a:avLst/>
          </a:prstGeom>
          <a:noFill/>
          <a:ln>
            <a:noFill/>
          </a:ln>
        </p:spPr>
        <p:txBody>
          <a:bodyPr anchorCtr="0" anchor="ctr" bIns="91425" lIns="91425" rIns="91425" wrap="square" tIns="91425">
            <a:noAutofit/>
          </a:bodyPr>
          <a:lstStyle/>
          <a:p>
            <a:pPr lvl="0" rtl="0" algn="ctr">
              <a:spcBef>
                <a:spcPts val="0"/>
              </a:spcBef>
              <a:buNone/>
            </a:pPr>
            <a:r>
              <a:rPr b="1" i="1" lang="en" sz="3000">
                <a:solidFill>
                  <a:srgbClr val="FFD966"/>
                </a:solidFill>
                <a:latin typeface="Open Sans"/>
                <a:ea typeface="Open Sans"/>
                <a:cs typeface="Open Sans"/>
                <a:sym typeface="Open Sans"/>
              </a:rPr>
              <a:t>Our</a:t>
            </a:r>
            <a:r>
              <a:rPr b="1" i="1" lang="en" sz="3000">
                <a:solidFill>
                  <a:schemeClr val="lt1"/>
                </a:solidFill>
                <a:latin typeface="Open Sans"/>
                <a:ea typeface="Open Sans"/>
                <a:cs typeface="Open Sans"/>
                <a:sym typeface="Open Sans"/>
              </a:rPr>
              <a:t> </a:t>
            </a:r>
            <a:r>
              <a:rPr b="1" i="1" lang="en" sz="3000">
                <a:solidFill>
                  <a:srgbClr val="FFD966"/>
                </a:solidFill>
                <a:latin typeface="Open Sans"/>
                <a:ea typeface="Open Sans"/>
                <a:cs typeface="Open Sans"/>
                <a:sym typeface="Open Sans"/>
              </a:rPr>
              <a:t>Mission</a:t>
            </a:r>
            <a:r>
              <a:rPr b="1" i="1" lang="en" sz="3000">
                <a:solidFill>
                  <a:schemeClr val="lt1"/>
                </a:solidFill>
                <a:latin typeface="Open Sans"/>
                <a:ea typeface="Open Sans"/>
                <a:cs typeface="Open Sans"/>
                <a:sym typeface="Open Sans"/>
              </a:rPr>
              <a:t> is to Empower Hackers.</a:t>
            </a:r>
          </a:p>
        </p:txBody>
      </p:sp>
      <p:sp>
        <p:nvSpPr>
          <p:cNvPr id="98" name="Shape 98"/>
          <p:cNvSpPr/>
          <p:nvPr/>
        </p:nvSpPr>
        <p:spPr>
          <a:xfrm>
            <a:off x="327825" y="2920147"/>
            <a:ext cx="2556900" cy="2240399"/>
          </a:xfrm>
          <a:prstGeom prst="rect">
            <a:avLst/>
          </a:prstGeom>
          <a:solidFill>
            <a:srgbClr val="5EA5E5"/>
          </a:solidFill>
          <a:ln cap="flat" cmpd="sng" w="76200">
            <a:solidFill>
              <a:schemeClr val="lt1"/>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en" sz="4800">
                <a:solidFill>
                  <a:srgbClr val="EAEAEA"/>
                </a:solidFill>
                <a:latin typeface="Open Sans"/>
                <a:ea typeface="Open Sans"/>
                <a:cs typeface="Open Sans"/>
                <a:sym typeface="Open Sans"/>
              </a:rPr>
              <a:t>65,000</a:t>
            </a:r>
            <a:r>
              <a:rPr b="1" lang="en" sz="3600">
                <a:solidFill>
                  <a:srgbClr val="EAEAEA"/>
                </a:solidFill>
                <a:latin typeface="Open Sans"/>
                <a:ea typeface="Open Sans"/>
                <a:cs typeface="Open Sans"/>
                <a:sym typeface="Open Sans"/>
              </a:rPr>
              <a:t>+</a:t>
            </a:r>
          </a:p>
          <a:p>
            <a:pPr lvl="0" algn="ctr">
              <a:spcBef>
                <a:spcPts val="0"/>
              </a:spcBef>
              <a:buNone/>
            </a:pPr>
            <a:r>
              <a:rPr lang="en" sz="1800">
                <a:solidFill>
                  <a:srgbClr val="EAEAEA"/>
                </a:solidFill>
                <a:latin typeface="Open Sans"/>
                <a:ea typeface="Open Sans"/>
                <a:cs typeface="Open Sans"/>
                <a:sym typeface="Open Sans"/>
              </a:rPr>
              <a:t>HACKERS</a:t>
            </a:r>
          </a:p>
        </p:txBody>
      </p:sp>
      <p:sp>
        <p:nvSpPr>
          <p:cNvPr id="99" name="Shape 99"/>
          <p:cNvSpPr/>
          <p:nvPr/>
        </p:nvSpPr>
        <p:spPr>
          <a:xfrm>
            <a:off x="3293550" y="2920147"/>
            <a:ext cx="2556900" cy="2240399"/>
          </a:xfrm>
          <a:prstGeom prst="rect">
            <a:avLst/>
          </a:prstGeom>
          <a:solidFill>
            <a:srgbClr val="5EA5E5"/>
          </a:solidFill>
          <a:ln cap="flat" cmpd="sng" w="76200">
            <a:solidFill>
              <a:schemeClr val="lt1"/>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Clr>
                <a:schemeClr val="dk1"/>
              </a:buClr>
              <a:buSzPct val="25000"/>
              <a:buFont typeface="Arial"/>
              <a:buNone/>
            </a:pPr>
            <a:r>
              <a:rPr b="1" lang="en" sz="4800">
                <a:solidFill>
                  <a:srgbClr val="EAEAEA"/>
                </a:solidFill>
                <a:latin typeface="Open Sans"/>
                <a:ea typeface="Open Sans"/>
                <a:cs typeface="Open Sans"/>
                <a:sym typeface="Open Sans"/>
              </a:rPr>
              <a:t>12,000</a:t>
            </a:r>
            <a:r>
              <a:rPr b="1" lang="en" sz="3600">
                <a:solidFill>
                  <a:srgbClr val="EAEAEA"/>
                </a:solidFill>
                <a:latin typeface="Open Sans"/>
                <a:ea typeface="Open Sans"/>
                <a:cs typeface="Open Sans"/>
                <a:sym typeface="Open Sans"/>
              </a:rPr>
              <a:t>+</a:t>
            </a:r>
          </a:p>
          <a:p>
            <a:pPr lvl="0" rtl="0" algn="ctr">
              <a:spcBef>
                <a:spcPts val="0"/>
              </a:spcBef>
              <a:buNone/>
            </a:pPr>
            <a:r>
              <a:rPr lang="en" sz="1800">
                <a:solidFill>
                  <a:srgbClr val="EAEAEA"/>
                </a:solidFill>
                <a:latin typeface="Open Sans"/>
                <a:ea typeface="Open Sans"/>
                <a:cs typeface="Open Sans"/>
                <a:sym typeface="Open Sans"/>
              </a:rPr>
              <a:t>PROJECTS CREATED</a:t>
            </a:r>
          </a:p>
        </p:txBody>
      </p:sp>
      <p:sp>
        <p:nvSpPr>
          <p:cNvPr id="100" name="Shape 100"/>
          <p:cNvSpPr/>
          <p:nvPr/>
        </p:nvSpPr>
        <p:spPr>
          <a:xfrm>
            <a:off x="6259275" y="2920147"/>
            <a:ext cx="2556900" cy="2240399"/>
          </a:xfrm>
          <a:prstGeom prst="rect">
            <a:avLst/>
          </a:prstGeom>
          <a:solidFill>
            <a:srgbClr val="5EA5E5"/>
          </a:solidFill>
          <a:ln cap="flat" cmpd="sng" w="76200">
            <a:solidFill>
              <a:schemeClr val="lt1"/>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Clr>
                <a:schemeClr val="dk1"/>
              </a:buClr>
              <a:buSzPct val="25000"/>
              <a:buFont typeface="Arial"/>
              <a:buNone/>
            </a:pPr>
            <a:r>
              <a:rPr b="1" lang="en" sz="4800">
                <a:solidFill>
                  <a:srgbClr val="EAEAEA"/>
                </a:solidFill>
                <a:latin typeface="Open Sans"/>
                <a:ea typeface="Open Sans"/>
                <a:cs typeface="Open Sans"/>
                <a:sym typeface="Open Sans"/>
              </a:rPr>
              <a:t>3,000</a:t>
            </a:r>
            <a:r>
              <a:rPr b="1" lang="en" sz="3600">
                <a:solidFill>
                  <a:srgbClr val="EAEAEA"/>
                </a:solidFill>
                <a:latin typeface="Open Sans"/>
                <a:ea typeface="Open Sans"/>
                <a:cs typeface="Open Sans"/>
                <a:sym typeface="Open Sans"/>
              </a:rPr>
              <a:t>+</a:t>
            </a:r>
          </a:p>
          <a:p>
            <a:pPr lvl="0" rtl="0" algn="ctr">
              <a:spcBef>
                <a:spcPts val="0"/>
              </a:spcBef>
              <a:buNone/>
            </a:pPr>
            <a:r>
              <a:rPr lang="en" sz="1800">
                <a:solidFill>
                  <a:srgbClr val="EAEAEA"/>
                </a:solidFill>
                <a:latin typeface="Open Sans"/>
                <a:ea typeface="Open Sans"/>
                <a:cs typeface="Open Sans"/>
                <a:sym typeface="Open Sans"/>
              </a:rPr>
              <a:t>SCHOOLS</a:t>
            </a:r>
          </a:p>
        </p:txBody>
      </p:sp>
      <p:pic>
        <p:nvPicPr>
          <p:cNvPr id="101" name="Shape 101"/>
          <p:cNvPicPr preferRelativeResize="0"/>
          <p:nvPr/>
        </p:nvPicPr>
        <p:blipFill>
          <a:blip r:embed="rId3">
            <a:alphaModFix/>
          </a:blip>
          <a:stretch>
            <a:fillRect/>
          </a:stretch>
        </p:blipFill>
        <p:spPr>
          <a:xfrm>
            <a:off x="3293548" y="366350"/>
            <a:ext cx="2556898" cy="1076762"/>
          </a:xfrm>
          <a:prstGeom prst="rect">
            <a:avLst/>
          </a:prstGeom>
          <a:noFill/>
          <a:ln>
            <a:noFill/>
          </a:ln>
        </p:spPr>
      </p:pic>
      <p:sp>
        <p:nvSpPr>
          <p:cNvPr id="102" name="Shape 102"/>
          <p:cNvSpPr txBox="1"/>
          <p:nvPr/>
        </p:nvSpPr>
        <p:spPr>
          <a:xfrm>
            <a:off x="80850" y="5635200"/>
            <a:ext cx="8982300" cy="1000500"/>
          </a:xfrm>
          <a:prstGeom prst="rect">
            <a:avLst/>
          </a:prstGeom>
          <a:noFill/>
          <a:ln>
            <a:noFill/>
          </a:ln>
        </p:spPr>
        <p:txBody>
          <a:bodyPr anchorCtr="0" anchor="ctr" bIns="91425" lIns="91425" rIns="91425" wrap="square" tIns="91425">
            <a:noAutofit/>
          </a:bodyPr>
          <a:lstStyle/>
          <a:p>
            <a:pPr lvl="0" rtl="0" algn="ctr">
              <a:spcBef>
                <a:spcPts val="0"/>
              </a:spcBef>
              <a:buNone/>
            </a:pPr>
            <a:r>
              <a:rPr b="1" i="1" lang="en" sz="2200">
                <a:solidFill>
                  <a:schemeClr val="lt1"/>
                </a:solidFill>
                <a:latin typeface="Open Sans"/>
                <a:ea typeface="Open Sans"/>
                <a:cs typeface="Open Sans"/>
                <a:sym typeface="Open Sans"/>
              </a:rPr>
              <a:t>We hope you learn something awesome today!</a:t>
            </a:r>
          </a:p>
          <a:p>
            <a:pPr lvl="0" rtl="0" algn="ctr">
              <a:spcBef>
                <a:spcPts val="0"/>
              </a:spcBef>
              <a:buNone/>
            </a:pPr>
            <a:r>
              <a:rPr i="1" lang="en" sz="2200">
                <a:solidFill>
                  <a:schemeClr val="lt1"/>
                </a:solidFill>
                <a:latin typeface="Open Sans"/>
                <a:ea typeface="Open Sans"/>
                <a:cs typeface="Open Sans"/>
                <a:sym typeface="Open Sans"/>
              </a:rPr>
              <a:t>Find more resources: http://mlh.io/</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Shape 553"/>
          <p:cNvSpPr/>
          <p:nvPr/>
        </p:nvSpPr>
        <p:spPr>
          <a:xfrm>
            <a:off x="877950" y="3527737"/>
            <a:ext cx="7388100" cy="893700"/>
          </a:xfrm>
          <a:prstGeom prst="rect">
            <a:avLst/>
          </a:prstGeom>
          <a:solidFill>
            <a:srgbClr val="5EA5E5"/>
          </a:solidFill>
          <a:ln cap="flat" cmpd="sng" w="762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en" sz="3000">
                <a:solidFill>
                  <a:srgbClr val="FFD966"/>
                </a:solidFill>
                <a:latin typeface="Open Sans"/>
                <a:ea typeface="Open Sans"/>
                <a:cs typeface="Open Sans"/>
                <a:sym typeface="Open Sans"/>
              </a:rPr>
              <a:t>http://mlhlocal.host/quiz</a:t>
            </a:r>
          </a:p>
        </p:txBody>
      </p:sp>
      <p:sp>
        <p:nvSpPr>
          <p:cNvPr id="554" name="Shape 554"/>
          <p:cNvSpPr txBox="1"/>
          <p:nvPr/>
        </p:nvSpPr>
        <p:spPr>
          <a:xfrm>
            <a:off x="758550" y="2017737"/>
            <a:ext cx="7626900" cy="10617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rgbClr val="FFFFFF"/>
                </a:solidFill>
                <a:latin typeface="Open Sans"/>
                <a:ea typeface="Open Sans"/>
                <a:cs typeface="Open Sans"/>
                <a:sym typeface="Open Sans"/>
              </a:rPr>
              <a:t>We created a fun quiz to test your knowledge and see what you learned from this workshop.  </a:t>
            </a:r>
          </a:p>
        </p:txBody>
      </p:sp>
      <p:sp>
        <p:nvSpPr>
          <p:cNvPr id="555" name="Shape 555"/>
          <p:cNvSpPr txBox="1"/>
          <p:nvPr/>
        </p:nvSpPr>
        <p:spPr>
          <a:xfrm>
            <a:off x="0" y="1089562"/>
            <a:ext cx="9144000" cy="777000"/>
          </a:xfrm>
          <a:prstGeom prst="rect">
            <a:avLst/>
          </a:prstGeom>
          <a:noFill/>
          <a:ln>
            <a:noFill/>
          </a:ln>
        </p:spPr>
        <p:txBody>
          <a:bodyPr anchorCtr="0" anchor="ctr" bIns="91425" lIns="91425" rIns="91425" wrap="square" tIns="91425">
            <a:noAutofit/>
          </a:bodyPr>
          <a:lstStyle/>
          <a:p>
            <a:pPr lvl="0" rtl="0" algn="ctr">
              <a:spcBef>
                <a:spcPts val="0"/>
              </a:spcBef>
              <a:buNone/>
            </a:pPr>
            <a:r>
              <a:rPr b="1" lang="en" sz="3000">
                <a:solidFill>
                  <a:srgbClr val="FFFFFF"/>
                </a:solidFill>
                <a:latin typeface="Open Sans"/>
                <a:ea typeface="Open Sans"/>
                <a:cs typeface="Open Sans"/>
                <a:sym typeface="Open Sans"/>
              </a:rPr>
              <a:t>What did you learn today?</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pic>
        <p:nvPicPr>
          <p:cNvPr id="560" name="Shape 560"/>
          <p:cNvPicPr preferRelativeResize="0"/>
          <p:nvPr/>
        </p:nvPicPr>
        <p:blipFill>
          <a:blip r:embed="rId3">
            <a:alphaModFix/>
          </a:blip>
          <a:stretch>
            <a:fillRect/>
          </a:stretch>
        </p:blipFill>
        <p:spPr>
          <a:xfrm>
            <a:off x="1470725" y="4950007"/>
            <a:ext cx="390525" cy="228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Shape 565"/>
          <p:cNvSpPr txBox="1"/>
          <p:nvPr/>
        </p:nvSpPr>
        <p:spPr>
          <a:xfrm>
            <a:off x="333600" y="3469350"/>
            <a:ext cx="4931100" cy="24825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2200">
                <a:solidFill>
                  <a:schemeClr val="dk1"/>
                </a:solidFill>
                <a:latin typeface="Open Sans"/>
                <a:ea typeface="Open Sans"/>
                <a:cs typeface="Open Sans"/>
                <a:sym typeface="Open Sans"/>
              </a:rPr>
              <a:t>Our friends at Amazon Web Services  run promotions in certain areas to reward hackers for making skills for the Amazon Alexa Platform.  </a:t>
            </a:r>
          </a:p>
          <a:p>
            <a:pPr lvl="0" rtl="0">
              <a:lnSpc>
                <a:spcPct val="115000"/>
              </a:lnSpc>
              <a:spcBef>
                <a:spcPts val="0"/>
              </a:spcBef>
              <a:buNone/>
            </a:pPr>
            <a:r>
              <a:t/>
            </a:r>
            <a:endParaRPr sz="2200">
              <a:solidFill>
                <a:schemeClr val="dk1"/>
              </a:solidFill>
              <a:latin typeface="Open Sans"/>
              <a:ea typeface="Open Sans"/>
              <a:cs typeface="Open Sans"/>
              <a:sym typeface="Open Sans"/>
            </a:endParaRPr>
          </a:p>
          <a:p>
            <a:pPr lvl="0" rtl="0">
              <a:lnSpc>
                <a:spcPct val="115000"/>
              </a:lnSpc>
              <a:spcBef>
                <a:spcPts val="0"/>
              </a:spcBef>
              <a:buNone/>
            </a:pPr>
            <a:r>
              <a:rPr b="1" lang="en" sz="2200">
                <a:solidFill>
                  <a:schemeClr val="dk1"/>
                </a:solidFill>
                <a:latin typeface="Open Sans"/>
                <a:ea typeface="Open Sans"/>
                <a:cs typeface="Open Sans"/>
                <a:sym typeface="Open Sans"/>
              </a:rPr>
              <a:t>Fill this out to get credit!</a:t>
            </a:r>
          </a:p>
        </p:txBody>
      </p:sp>
      <p:sp>
        <p:nvSpPr>
          <p:cNvPr id="566" name="Shape 566"/>
          <p:cNvSpPr txBox="1"/>
          <p:nvPr/>
        </p:nvSpPr>
        <p:spPr>
          <a:xfrm>
            <a:off x="0" y="877150"/>
            <a:ext cx="9144000" cy="697200"/>
          </a:xfrm>
          <a:prstGeom prst="rect">
            <a:avLst/>
          </a:prstGeom>
          <a:noFill/>
          <a:ln>
            <a:noFill/>
          </a:ln>
        </p:spPr>
        <p:txBody>
          <a:bodyPr anchorCtr="0" anchor="ctr" bIns="91425" lIns="91425" rIns="91425" wrap="square" tIns="91425">
            <a:noAutofit/>
          </a:bodyPr>
          <a:lstStyle/>
          <a:p>
            <a:pPr lvl="0" rtl="0" algn="ctr">
              <a:spcBef>
                <a:spcPts val="0"/>
              </a:spcBef>
              <a:buNone/>
            </a:pPr>
            <a:r>
              <a:rPr b="1" lang="en" sz="3000">
                <a:solidFill>
                  <a:srgbClr val="353535"/>
                </a:solidFill>
                <a:latin typeface="Open Sans"/>
                <a:ea typeface="Open Sans"/>
                <a:cs typeface="Open Sans"/>
                <a:sym typeface="Open Sans"/>
              </a:rPr>
              <a:t>Get credit &amp; freebies from Amazon!</a:t>
            </a:r>
          </a:p>
        </p:txBody>
      </p:sp>
      <p:sp>
        <p:nvSpPr>
          <p:cNvPr id="567" name="Shape 567"/>
          <p:cNvSpPr/>
          <p:nvPr/>
        </p:nvSpPr>
        <p:spPr>
          <a:xfrm>
            <a:off x="877950" y="2074987"/>
            <a:ext cx="7388100" cy="893700"/>
          </a:xfrm>
          <a:prstGeom prst="rect">
            <a:avLst/>
          </a:prstGeom>
          <a:solidFill>
            <a:srgbClr val="5EA5E5"/>
          </a:solidFill>
          <a:ln cap="flat" cmpd="sng" w="76200">
            <a:solidFill>
              <a:srgbClr val="353535"/>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en" sz="3000">
                <a:solidFill>
                  <a:srgbClr val="FFD966"/>
                </a:solidFill>
                <a:latin typeface="Open Sans"/>
                <a:ea typeface="Open Sans"/>
                <a:cs typeface="Open Sans"/>
                <a:sym typeface="Open Sans"/>
              </a:rPr>
              <a:t>http://mlhlocal.host/alexa-promo</a:t>
            </a:r>
          </a:p>
        </p:txBody>
      </p:sp>
      <p:pic>
        <p:nvPicPr>
          <p:cNvPr id="568" name="Shape 568"/>
          <p:cNvPicPr preferRelativeResize="0"/>
          <p:nvPr/>
        </p:nvPicPr>
        <p:blipFill>
          <a:blip r:embed="rId3">
            <a:alphaModFix/>
          </a:blip>
          <a:stretch>
            <a:fillRect/>
          </a:stretch>
        </p:blipFill>
        <p:spPr>
          <a:xfrm>
            <a:off x="5479475" y="3242254"/>
            <a:ext cx="3471876" cy="347187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Shape 573"/>
          <p:cNvSpPr txBox="1"/>
          <p:nvPr/>
        </p:nvSpPr>
        <p:spPr>
          <a:xfrm>
            <a:off x="841500" y="1472148"/>
            <a:ext cx="7461000" cy="10617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You have a working skill, the next step is to publish it on the Alexa Skill Marketplace.</a:t>
            </a:r>
          </a:p>
        </p:txBody>
      </p:sp>
      <p:sp>
        <p:nvSpPr>
          <p:cNvPr id="574" name="Shape 574"/>
          <p:cNvSpPr txBox="1"/>
          <p:nvPr/>
        </p:nvSpPr>
        <p:spPr>
          <a:xfrm>
            <a:off x="338475" y="3447200"/>
            <a:ext cx="3996600" cy="2755800"/>
          </a:xfrm>
          <a:prstGeom prst="rect">
            <a:avLst/>
          </a:prstGeom>
          <a:noFill/>
          <a:ln>
            <a:noFill/>
          </a:ln>
        </p:spPr>
        <p:txBody>
          <a:bodyPr anchorCtr="0" anchor="ctr" bIns="91425" lIns="91425" rIns="91425" wrap="square" tIns="91425">
            <a:noAutofit/>
          </a:bodyPr>
          <a:lstStyle/>
          <a:p>
            <a:pPr indent="-355600" lvl="0" marL="457200" rtl="0">
              <a:lnSpc>
                <a:spcPct val="115000"/>
              </a:lnSpc>
              <a:spcBef>
                <a:spcPts val="0"/>
              </a:spcBef>
              <a:spcAft>
                <a:spcPts val="1000"/>
              </a:spcAft>
              <a:buClr>
                <a:schemeClr val="dk1"/>
              </a:buClr>
              <a:buSzPct val="100000"/>
              <a:buFont typeface="Open Sans"/>
              <a:buAutoNum type="arabicPeriod"/>
            </a:pPr>
            <a:r>
              <a:rPr i="1" lang="en" sz="2000">
                <a:solidFill>
                  <a:schemeClr val="dk1"/>
                </a:solidFill>
                <a:latin typeface="Open Sans"/>
                <a:ea typeface="Open Sans"/>
                <a:cs typeface="Open Sans"/>
                <a:sym typeface="Open Sans"/>
              </a:rPr>
              <a:t>Complete the “Publishing Information” and “Privacy and Compliance” sections on the developer portal.</a:t>
            </a:r>
          </a:p>
          <a:p>
            <a:pPr indent="-355600" lvl="0" marL="457200" rtl="0">
              <a:lnSpc>
                <a:spcPct val="115000"/>
              </a:lnSpc>
              <a:spcBef>
                <a:spcPts val="0"/>
              </a:spcBef>
              <a:spcAft>
                <a:spcPts val="1000"/>
              </a:spcAft>
              <a:buClr>
                <a:schemeClr val="dk1"/>
              </a:buClr>
              <a:buSzPct val="100000"/>
              <a:buFont typeface="Open Sans"/>
              <a:buAutoNum type="arabicPeriod"/>
            </a:pPr>
            <a:r>
              <a:rPr i="1" lang="en" sz="2000">
                <a:solidFill>
                  <a:schemeClr val="dk1"/>
                </a:solidFill>
                <a:latin typeface="Open Sans"/>
                <a:ea typeface="Open Sans"/>
                <a:cs typeface="Open Sans"/>
                <a:sym typeface="Open Sans"/>
              </a:rPr>
              <a:t>Ensure that your skill meets the basic requirements. </a:t>
            </a:r>
          </a:p>
        </p:txBody>
      </p:sp>
      <p:sp>
        <p:nvSpPr>
          <p:cNvPr id="575" name="Shape 575"/>
          <p:cNvSpPr txBox="1"/>
          <p:nvPr/>
        </p:nvSpPr>
        <p:spPr>
          <a:xfrm>
            <a:off x="291525" y="2721992"/>
            <a:ext cx="4523400" cy="4743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b="1" lang="en" sz="2400">
                <a:solidFill>
                  <a:srgbClr val="5EA5E5"/>
                </a:solidFill>
                <a:latin typeface="Open Sans"/>
                <a:ea typeface="Open Sans"/>
                <a:cs typeface="Open Sans"/>
                <a:sym typeface="Open Sans"/>
              </a:rPr>
              <a:t>Instructions</a:t>
            </a:r>
          </a:p>
        </p:txBody>
      </p:sp>
      <p:sp>
        <p:nvSpPr>
          <p:cNvPr id="576" name="Shape 576"/>
          <p:cNvSpPr txBox="1"/>
          <p:nvPr/>
        </p:nvSpPr>
        <p:spPr>
          <a:xfrm>
            <a:off x="0" y="698750"/>
            <a:ext cx="9144000" cy="697200"/>
          </a:xfrm>
          <a:prstGeom prst="rect">
            <a:avLst/>
          </a:prstGeom>
          <a:noFill/>
          <a:ln>
            <a:noFill/>
          </a:ln>
        </p:spPr>
        <p:txBody>
          <a:bodyPr anchorCtr="0" anchor="ctr" bIns="91425" lIns="91425" rIns="91425" wrap="square" tIns="91425">
            <a:noAutofit/>
          </a:bodyPr>
          <a:lstStyle/>
          <a:p>
            <a:pPr lvl="0" rtl="0" algn="ctr">
              <a:spcBef>
                <a:spcPts val="0"/>
              </a:spcBef>
              <a:buNone/>
            </a:pPr>
            <a:r>
              <a:rPr b="1" lang="en" sz="3000">
                <a:solidFill>
                  <a:srgbClr val="353535"/>
                </a:solidFill>
                <a:latin typeface="Open Sans"/>
                <a:ea typeface="Open Sans"/>
                <a:cs typeface="Open Sans"/>
                <a:sym typeface="Open Sans"/>
              </a:rPr>
              <a:t>Next Steps: Publish your Skill!</a:t>
            </a:r>
          </a:p>
        </p:txBody>
      </p:sp>
      <p:pic>
        <p:nvPicPr>
          <p:cNvPr id="577" name="Shape 577"/>
          <p:cNvPicPr preferRelativeResize="0"/>
          <p:nvPr/>
        </p:nvPicPr>
        <p:blipFill rotWithShape="1">
          <a:blip r:embed="rId3">
            <a:alphaModFix/>
          </a:blip>
          <a:srcRect b="0" l="0" r="20388" t="0"/>
          <a:stretch/>
        </p:blipFill>
        <p:spPr>
          <a:xfrm>
            <a:off x="4335074" y="2830574"/>
            <a:ext cx="4523397" cy="3609399"/>
          </a:xfrm>
          <a:prstGeom prst="rect">
            <a:avLst/>
          </a:prstGeom>
          <a:noFill/>
          <a:ln cap="flat" cmpd="sng" w="38100">
            <a:solidFill>
              <a:schemeClr val="dk2"/>
            </a:solidFill>
            <a:prstDash val="solid"/>
            <a:round/>
            <a:headEnd len="med" w="med" type="none"/>
            <a:tailEnd len="med" w="med"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Shape 582"/>
          <p:cNvSpPr txBox="1"/>
          <p:nvPr/>
        </p:nvSpPr>
        <p:spPr>
          <a:xfrm>
            <a:off x="841500" y="1395949"/>
            <a:ext cx="7461000" cy="1325999"/>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lang="en" sz="2200">
                <a:solidFill>
                  <a:schemeClr val="dk1"/>
                </a:solidFill>
                <a:latin typeface="Open Sans"/>
                <a:ea typeface="Open Sans"/>
                <a:cs typeface="Open Sans"/>
                <a:sym typeface="Open Sans"/>
              </a:rPr>
              <a:t>Slots enable you to pass additional data to your Lambda function.  Use slots to return a fact in a specific category (Ex. “facts about my education”).</a:t>
            </a:r>
          </a:p>
        </p:txBody>
      </p:sp>
      <p:sp>
        <p:nvSpPr>
          <p:cNvPr id="583" name="Shape 583"/>
          <p:cNvSpPr txBox="1"/>
          <p:nvPr/>
        </p:nvSpPr>
        <p:spPr>
          <a:xfrm>
            <a:off x="338475" y="3823550"/>
            <a:ext cx="4916400" cy="2755800"/>
          </a:xfrm>
          <a:prstGeom prst="rect">
            <a:avLst/>
          </a:prstGeom>
          <a:noFill/>
          <a:ln>
            <a:noFill/>
          </a:ln>
        </p:spPr>
        <p:txBody>
          <a:bodyPr anchorCtr="0" anchor="ctr" bIns="91425" lIns="91425" rIns="91425" wrap="square" tIns="91425">
            <a:noAutofit/>
          </a:bodyPr>
          <a:lstStyle/>
          <a:p>
            <a:pPr indent="-355600" lvl="0" marL="457200" rtl="0">
              <a:lnSpc>
                <a:spcPct val="115000"/>
              </a:lnSpc>
              <a:spcBef>
                <a:spcPts val="0"/>
              </a:spcBef>
              <a:spcAft>
                <a:spcPts val="1000"/>
              </a:spcAft>
              <a:buClr>
                <a:schemeClr val="dk1"/>
              </a:buClr>
              <a:buSzPct val="100000"/>
              <a:buFont typeface="Open Sans"/>
              <a:buAutoNum type="arabicPeriod"/>
            </a:pPr>
            <a:r>
              <a:rPr i="1" lang="en" sz="2000">
                <a:solidFill>
                  <a:schemeClr val="dk1"/>
                </a:solidFill>
                <a:latin typeface="Open Sans"/>
                <a:ea typeface="Open Sans"/>
                <a:cs typeface="Open Sans"/>
                <a:sym typeface="Open Sans"/>
              </a:rPr>
              <a:t>Read up about Slots and how to use them to pass data to your function.</a:t>
            </a:r>
          </a:p>
          <a:p>
            <a:pPr indent="-355600" lvl="0" marL="457200" rtl="0">
              <a:lnSpc>
                <a:spcPct val="115000"/>
              </a:lnSpc>
              <a:spcBef>
                <a:spcPts val="0"/>
              </a:spcBef>
              <a:spcAft>
                <a:spcPts val="1000"/>
              </a:spcAft>
              <a:buClr>
                <a:schemeClr val="dk1"/>
              </a:buClr>
              <a:buSzPct val="100000"/>
              <a:buFont typeface="Open Sans"/>
              <a:buAutoNum type="arabicPeriod"/>
            </a:pPr>
            <a:r>
              <a:rPr i="1" lang="en" sz="2000">
                <a:solidFill>
                  <a:schemeClr val="dk1"/>
                </a:solidFill>
                <a:latin typeface="Open Sans"/>
                <a:ea typeface="Open Sans"/>
                <a:cs typeface="Open Sans"/>
                <a:sym typeface="Open Sans"/>
              </a:rPr>
              <a:t>Categorize your facts into a handful of groups.</a:t>
            </a:r>
          </a:p>
          <a:p>
            <a:pPr indent="-355600" lvl="0" marL="457200" rtl="0">
              <a:lnSpc>
                <a:spcPct val="115000"/>
              </a:lnSpc>
              <a:spcBef>
                <a:spcPts val="0"/>
              </a:spcBef>
              <a:spcAft>
                <a:spcPts val="1000"/>
              </a:spcAft>
              <a:buClr>
                <a:schemeClr val="dk1"/>
              </a:buClr>
              <a:buSzPct val="100000"/>
              <a:buFont typeface="Open Sans"/>
              <a:buAutoNum type="arabicPeriod"/>
            </a:pPr>
            <a:r>
              <a:rPr i="1" lang="en" sz="2000">
                <a:solidFill>
                  <a:schemeClr val="dk1"/>
                </a:solidFill>
                <a:latin typeface="Open Sans"/>
                <a:ea typeface="Open Sans"/>
                <a:cs typeface="Open Sans"/>
                <a:sym typeface="Open Sans"/>
              </a:rPr>
              <a:t>Customize your function to return a fact based on the user specified category</a:t>
            </a:r>
          </a:p>
        </p:txBody>
      </p:sp>
      <p:sp>
        <p:nvSpPr>
          <p:cNvPr id="584" name="Shape 584"/>
          <p:cNvSpPr txBox="1"/>
          <p:nvPr/>
        </p:nvSpPr>
        <p:spPr>
          <a:xfrm>
            <a:off x="277600" y="3070467"/>
            <a:ext cx="4523400" cy="474299"/>
          </a:xfrm>
          <a:prstGeom prst="rect">
            <a:avLst/>
          </a:prstGeom>
          <a:noFill/>
          <a:ln>
            <a:noFill/>
          </a:ln>
        </p:spPr>
        <p:txBody>
          <a:bodyPr anchorCtr="0" anchor="t" bIns="91425" lIns="91425" rIns="91425" wrap="square" tIns="91425">
            <a:noAutofit/>
          </a:bodyPr>
          <a:lstStyle/>
          <a:p>
            <a:pPr lvl="0" rtl="0" algn="ctr">
              <a:lnSpc>
                <a:spcPct val="115000"/>
              </a:lnSpc>
              <a:spcBef>
                <a:spcPts val="0"/>
              </a:spcBef>
              <a:buNone/>
            </a:pPr>
            <a:r>
              <a:rPr b="1" lang="en" sz="2400">
                <a:solidFill>
                  <a:srgbClr val="5EA5E5"/>
                </a:solidFill>
                <a:latin typeface="Open Sans"/>
                <a:ea typeface="Open Sans"/>
                <a:cs typeface="Open Sans"/>
                <a:sym typeface="Open Sans"/>
              </a:rPr>
              <a:t>Instructions</a:t>
            </a:r>
          </a:p>
        </p:txBody>
      </p:sp>
      <p:sp>
        <p:nvSpPr>
          <p:cNvPr id="585" name="Shape 585"/>
          <p:cNvSpPr txBox="1"/>
          <p:nvPr/>
        </p:nvSpPr>
        <p:spPr>
          <a:xfrm>
            <a:off x="0" y="698750"/>
            <a:ext cx="9144000" cy="697200"/>
          </a:xfrm>
          <a:prstGeom prst="rect">
            <a:avLst/>
          </a:prstGeom>
          <a:noFill/>
          <a:ln>
            <a:noFill/>
          </a:ln>
        </p:spPr>
        <p:txBody>
          <a:bodyPr anchorCtr="0" anchor="ctr" bIns="91425" lIns="91425" rIns="91425" wrap="square" tIns="91425">
            <a:noAutofit/>
          </a:bodyPr>
          <a:lstStyle/>
          <a:p>
            <a:pPr lvl="0" rtl="0" algn="ctr">
              <a:spcBef>
                <a:spcPts val="0"/>
              </a:spcBef>
              <a:buNone/>
            </a:pPr>
            <a:r>
              <a:rPr b="1" lang="en" sz="3000">
                <a:solidFill>
                  <a:srgbClr val="353535"/>
                </a:solidFill>
                <a:latin typeface="Open Sans"/>
                <a:ea typeface="Open Sans"/>
                <a:cs typeface="Open Sans"/>
                <a:sym typeface="Open Sans"/>
              </a:rPr>
              <a:t>Next Steps: Use Slots to Customize Further</a:t>
            </a:r>
          </a:p>
        </p:txBody>
      </p:sp>
      <p:pic>
        <p:nvPicPr>
          <p:cNvPr id="586" name="Shape 586"/>
          <p:cNvPicPr preferRelativeResize="0"/>
          <p:nvPr/>
        </p:nvPicPr>
        <p:blipFill>
          <a:blip r:embed="rId3">
            <a:alphaModFix/>
          </a:blip>
          <a:stretch>
            <a:fillRect/>
          </a:stretch>
        </p:blipFill>
        <p:spPr>
          <a:xfrm>
            <a:off x="5346050" y="2995024"/>
            <a:ext cx="3584325" cy="35843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Shape 591"/>
          <p:cNvSpPr txBox="1"/>
          <p:nvPr/>
        </p:nvSpPr>
        <p:spPr>
          <a:xfrm>
            <a:off x="3230262" y="2584400"/>
            <a:ext cx="5445300" cy="31275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b="1" lang="en" sz="2200">
                <a:solidFill>
                  <a:srgbClr val="FFFFFF"/>
                </a:solidFill>
                <a:latin typeface="Open Sans"/>
                <a:ea typeface="Open Sans"/>
                <a:cs typeface="Open Sans"/>
                <a:sym typeface="Open Sans"/>
              </a:rPr>
              <a:t>Check your email for access to:</a:t>
            </a:r>
          </a:p>
          <a:p>
            <a:pPr lvl="0" rtl="0">
              <a:lnSpc>
                <a:spcPct val="115000"/>
              </a:lnSpc>
              <a:spcBef>
                <a:spcPts val="0"/>
              </a:spcBef>
              <a:buNone/>
            </a:pPr>
            <a:r>
              <a:t/>
            </a:r>
            <a:endParaRPr b="1" sz="2200">
              <a:solidFill>
                <a:srgbClr val="FFFFFF"/>
              </a:solidFill>
              <a:latin typeface="Open Sans"/>
              <a:ea typeface="Open Sans"/>
              <a:cs typeface="Open Sans"/>
              <a:sym typeface="Open Sans"/>
            </a:endParaRPr>
          </a:p>
          <a:p>
            <a:pPr indent="-368300" lvl="0" marL="457200" rtl="0">
              <a:lnSpc>
                <a:spcPct val="115000"/>
              </a:lnSpc>
              <a:spcBef>
                <a:spcPts val="0"/>
              </a:spcBef>
              <a:buClr>
                <a:srgbClr val="FFFFFF"/>
              </a:buClr>
              <a:buSzPct val="100000"/>
              <a:buFont typeface="Open Sans"/>
              <a:buChar char="●"/>
            </a:pPr>
            <a:r>
              <a:rPr lang="en" sz="2200">
                <a:solidFill>
                  <a:srgbClr val="FFFFFF"/>
                </a:solidFill>
                <a:latin typeface="Open Sans"/>
                <a:ea typeface="Open Sans"/>
                <a:cs typeface="Open Sans"/>
                <a:sym typeface="Open Sans"/>
              </a:rPr>
              <a:t>These workshop slides</a:t>
            </a:r>
          </a:p>
          <a:p>
            <a:pPr indent="-368300" lvl="0" marL="457200" rtl="0">
              <a:lnSpc>
                <a:spcPct val="115000"/>
              </a:lnSpc>
              <a:spcBef>
                <a:spcPts val="0"/>
              </a:spcBef>
              <a:buClr>
                <a:srgbClr val="FFFFFF"/>
              </a:buClr>
              <a:buSzPct val="100000"/>
              <a:buFont typeface="Open Sans"/>
              <a:buChar char="●"/>
            </a:pPr>
            <a:r>
              <a:rPr lang="en" sz="2200">
                <a:solidFill>
                  <a:srgbClr val="FFFFFF"/>
                </a:solidFill>
                <a:latin typeface="Open Sans"/>
                <a:ea typeface="Open Sans"/>
                <a:cs typeface="Open Sans"/>
                <a:sym typeface="Open Sans"/>
              </a:rPr>
              <a:t>Practice problems to keep learning</a:t>
            </a:r>
          </a:p>
          <a:p>
            <a:pPr indent="-368300" lvl="0" marL="457200" rtl="0">
              <a:lnSpc>
                <a:spcPct val="115000"/>
              </a:lnSpc>
              <a:spcBef>
                <a:spcPts val="0"/>
              </a:spcBef>
              <a:buClr>
                <a:srgbClr val="FFFFFF"/>
              </a:buClr>
              <a:buSzPct val="100000"/>
              <a:buFont typeface="Open Sans"/>
              <a:buChar char="●"/>
            </a:pPr>
            <a:r>
              <a:rPr lang="en" sz="2200">
                <a:solidFill>
                  <a:srgbClr val="FFFFFF"/>
                </a:solidFill>
                <a:latin typeface="Open Sans"/>
                <a:ea typeface="Open Sans"/>
                <a:cs typeface="Open Sans"/>
                <a:sym typeface="Open Sans"/>
              </a:rPr>
              <a:t>Deeper dives into key topics</a:t>
            </a:r>
          </a:p>
          <a:p>
            <a:pPr indent="-368300" lvl="0" marL="457200" rtl="0">
              <a:lnSpc>
                <a:spcPct val="115000"/>
              </a:lnSpc>
              <a:spcBef>
                <a:spcPts val="0"/>
              </a:spcBef>
              <a:buClr>
                <a:srgbClr val="FFFFFF"/>
              </a:buClr>
              <a:buSzPct val="100000"/>
              <a:buFont typeface="Open Sans"/>
              <a:buChar char="●"/>
            </a:pPr>
            <a:r>
              <a:rPr lang="en" sz="2200">
                <a:solidFill>
                  <a:srgbClr val="FFFFFF"/>
                </a:solidFill>
                <a:latin typeface="Open Sans"/>
                <a:ea typeface="Open Sans"/>
                <a:cs typeface="Open Sans"/>
                <a:sym typeface="Open Sans"/>
              </a:rPr>
              <a:t>Instructions to join the community</a:t>
            </a:r>
          </a:p>
          <a:p>
            <a:pPr indent="-368300" lvl="0" marL="457200" rtl="0">
              <a:lnSpc>
                <a:spcPct val="115000"/>
              </a:lnSpc>
              <a:spcBef>
                <a:spcPts val="0"/>
              </a:spcBef>
              <a:buClr>
                <a:srgbClr val="FFFFFF"/>
              </a:buClr>
              <a:buSzPct val="100000"/>
              <a:buFont typeface="Open Sans"/>
              <a:buChar char="●"/>
            </a:pPr>
            <a:r>
              <a:rPr lang="en" sz="2200">
                <a:solidFill>
                  <a:srgbClr val="FFFFFF"/>
                </a:solidFill>
                <a:latin typeface="Open Sans"/>
                <a:ea typeface="Open Sans"/>
                <a:cs typeface="Open Sans"/>
                <a:sym typeface="Open Sans"/>
              </a:rPr>
              <a:t>More opportunities from MLH!</a:t>
            </a:r>
          </a:p>
        </p:txBody>
      </p:sp>
      <p:sp>
        <p:nvSpPr>
          <p:cNvPr id="592" name="Shape 592"/>
          <p:cNvSpPr txBox="1"/>
          <p:nvPr/>
        </p:nvSpPr>
        <p:spPr>
          <a:xfrm>
            <a:off x="576462" y="687125"/>
            <a:ext cx="7991100" cy="777000"/>
          </a:xfrm>
          <a:prstGeom prst="rect">
            <a:avLst/>
          </a:prstGeom>
          <a:noFill/>
          <a:ln>
            <a:noFill/>
          </a:ln>
        </p:spPr>
        <p:txBody>
          <a:bodyPr anchorCtr="0" anchor="ctr" bIns="91425" lIns="91425" rIns="91425" wrap="square" tIns="91425">
            <a:noAutofit/>
          </a:bodyPr>
          <a:lstStyle/>
          <a:p>
            <a:pPr lvl="0" rtl="0" algn="ctr">
              <a:spcBef>
                <a:spcPts val="0"/>
              </a:spcBef>
              <a:buNone/>
            </a:pPr>
            <a:r>
              <a:rPr b="1" lang="en" sz="3000">
                <a:solidFill>
                  <a:srgbClr val="FFFFFF"/>
                </a:solidFill>
                <a:latin typeface="Open Sans"/>
                <a:ea typeface="Open Sans"/>
                <a:cs typeface="Open Sans"/>
                <a:sym typeface="Open Sans"/>
              </a:rPr>
              <a:t>Learning shouldn’t stop when the workshop ends...</a:t>
            </a:r>
          </a:p>
        </p:txBody>
      </p:sp>
      <p:pic>
        <p:nvPicPr>
          <p:cNvPr id="593" name="Shape 593"/>
          <p:cNvPicPr preferRelativeResize="0"/>
          <p:nvPr/>
        </p:nvPicPr>
        <p:blipFill>
          <a:blip r:embed="rId3">
            <a:alphaModFix/>
          </a:blip>
          <a:stretch>
            <a:fillRect/>
          </a:stretch>
        </p:blipFill>
        <p:spPr>
          <a:xfrm>
            <a:off x="468437" y="2296446"/>
            <a:ext cx="2567475" cy="25674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pic>
        <p:nvPicPr>
          <p:cNvPr id="598" name="Shape 598"/>
          <p:cNvPicPr preferRelativeResize="0"/>
          <p:nvPr/>
        </p:nvPicPr>
        <p:blipFill>
          <a:blip r:embed="rId3">
            <a:alphaModFix/>
          </a:blip>
          <a:stretch>
            <a:fillRect/>
          </a:stretch>
        </p:blipFill>
        <p:spPr>
          <a:xfrm>
            <a:off x="152399" y="91875"/>
            <a:ext cx="1615275" cy="345675"/>
          </a:xfrm>
          <a:prstGeom prst="rect">
            <a:avLst/>
          </a:prstGeom>
          <a:noFill/>
          <a:ln>
            <a:noFill/>
          </a:ln>
        </p:spPr>
      </p:pic>
      <p:sp>
        <p:nvSpPr>
          <p:cNvPr id="599" name="Shape 599"/>
          <p:cNvSpPr txBox="1"/>
          <p:nvPr/>
        </p:nvSpPr>
        <p:spPr>
          <a:xfrm>
            <a:off x="8354450" y="6524500"/>
            <a:ext cx="675600" cy="256500"/>
          </a:xfrm>
          <a:prstGeom prst="rect">
            <a:avLst/>
          </a:prstGeom>
          <a:noFill/>
          <a:ln>
            <a:noFill/>
          </a:ln>
        </p:spPr>
        <p:txBody>
          <a:bodyPr anchorCtr="0" anchor="t" bIns="91425" lIns="91425" rIns="91425" wrap="square" tIns="91425">
            <a:noAutofit/>
          </a:bodyPr>
          <a:lstStyle/>
          <a:p>
            <a:pPr lvl="0" rtl="0" algn="r">
              <a:spcBef>
                <a:spcPts val="0"/>
              </a:spcBef>
              <a:buNone/>
            </a:pPr>
            <a:r>
              <a:rPr lang="en" sz="1000">
                <a:solidFill>
                  <a:schemeClr val="lt1"/>
                </a:solidFill>
                <a:latin typeface="Open Sans"/>
                <a:ea typeface="Open Sans"/>
                <a:cs typeface="Open Sans"/>
                <a:sym typeface="Open Sans"/>
              </a:rPr>
              <a:t>v.0.0.1</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161550" y="861525"/>
            <a:ext cx="8820900" cy="1028100"/>
          </a:xfrm>
          <a:prstGeom prst="rect">
            <a:avLst/>
          </a:prstGeom>
          <a:noFill/>
          <a:ln>
            <a:noFill/>
          </a:ln>
        </p:spPr>
        <p:txBody>
          <a:bodyPr anchorCtr="0" anchor="ctr" bIns="91425" lIns="91425" rIns="91425" wrap="square" tIns="91425">
            <a:noAutofit/>
          </a:bodyPr>
          <a:lstStyle/>
          <a:p>
            <a:pPr lvl="0" rtl="0" algn="ctr">
              <a:spcBef>
                <a:spcPts val="0"/>
              </a:spcBef>
              <a:buNone/>
            </a:pPr>
            <a:r>
              <a:rPr b="1" lang="en" sz="3000">
                <a:solidFill>
                  <a:srgbClr val="353535"/>
                </a:solidFill>
                <a:latin typeface="Open Sans"/>
                <a:ea typeface="Open Sans"/>
                <a:cs typeface="Open Sans"/>
                <a:sym typeface="Open Sans"/>
              </a:rPr>
              <a:t>What will you </a:t>
            </a:r>
            <a:r>
              <a:rPr b="1" lang="en" sz="3000">
                <a:solidFill>
                  <a:srgbClr val="5EA5E5"/>
                </a:solidFill>
                <a:latin typeface="Open Sans"/>
                <a:ea typeface="Open Sans"/>
                <a:cs typeface="Open Sans"/>
                <a:sym typeface="Open Sans"/>
              </a:rPr>
              <a:t>learn</a:t>
            </a:r>
            <a:r>
              <a:rPr b="1" lang="en" sz="3000">
                <a:solidFill>
                  <a:srgbClr val="353535"/>
                </a:solidFill>
                <a:latin typeface="Open Sans"/>
                <a:ea typeface="Open Sans"/>
                <a:cs typeface="Open Sans"/>
                <a:sym typeface="Open Sans"/>
              </a:rPr>
              <a:t> today?</a:t>
            </a:r>
          </a:p>
        </p:txBody>
      </p:sp>
      <p:sp>
        <p:nvSpPr>
          <p:cNvPr id="108" name="Shape 108"/>
          <p:cNvSpPr/>
          <p:nvPr/>
        </p:nvSpPr>
        <p:spPr>
          <a:xfrm>
            <a:off x="1118475" y="2246975"/>
            <a:ext cx="555900" cy="555900"/>
          </a:xfrm>
          <a:prstGeom prst="ellipse">
            <a:avLst/>
          </a:prstGeom>
          <a:solidFill>
            <a:srgbClr val="5EA5E5"/>
          </a:solidFill>
          <a:ln>
            <a:noFill/>
          </a:ln>
        </p:spPr>
        <p:txBody>
          <a:bodyPr anchorCtr="0" anchor="ctr" bIns="91425" lIns="91425" rIns="91425" wrap="square" tIns="91425">
            <a:noAutofit/>
          </a:bodyPr>
          <a:lstStyle/>
          <a:p>
            <a:pPr lvl="0" rtl="0" algn="ctr">
              <a:spcBef>
                <a:spcPts val="0"/>
              </a:spcBef>
              <a:buNone/>
            </a:pPr>
            <a:r>
              <a:rPr lang="en" sz="2600">
                <a:solidFill>
                  <a:srgbClr val="EAEAEA"/>
                </a:solidFill>
                <a:latin typeface="Open Sans ExtraBold"/>
                <a:ea typeface="Open Sans ExtraBold"/>
                <a:cs typeface="Open Sans ExtraBold"/>
                <a:sym typeface="Open Sans ExtraBold"/>
              </a:rPr>
              <a:t>1</a:t>
            </a:r>
          </a:p>
        </p:txBody>
      </p:sp>
      <p:sp>
        <p:nvSpPr>
          <p:cNvPr id="109" name="Shape 109"/>
          <p:cNvSpPr/>
          <p:nvPr/>
        </p:nvSpPr>
        <p:spPr>
          <a:xfrm>
            <a:off x="1118475" y="3532202"/>
            <a:ext cx="555900" cy="555900"/>
          </a:xfrm>
          <a:prstGeom prst="ellipse">
            <a:avLst/>
          </a:prstGeom>
          <a:solidFill>
            <a:srgbClr val="5EA5E5"/>
          </a:solidFill>
          <a:ln>
            <a:noFill/>
          </a:ln>
        </p:spPr>
        <p:txBody>
          <a:bodyPr anchorCtr="0" anchor="ctr" bIns="91425" lIns="91425" rIns="91425" wrap="square" tIns="91425">
            <a:noAutofit/>
          </a:bodyPr>
          <a:lstStyle/>
          <a:p>
            <a:pPr lvl="0" rtl="0" algn="ctr">
              <a:spcBef>
                <a:spcPts val="0"/>
              </a:spcBef>
              <a:buNone/>
            </a:pPr>
            <a:r>
              <a:rPr lang="en" sz="2600">
                <a:solidFill>
                  <a:srgbClr val="EAEAEA"/>
                </a:solidFill>
                <a:latin typeface="Open Sans ExtraBold"/>
                <a:ea typeface="Open Sans ExtraBold"/>
                <a:cs typeface="Open Sans ExtraBold"/>
                <a:sym typeface="Open Sans ExtraBold"/>
              </a:rPr>
              <a:t>2</a:t>
            </a:r>
          </a:p>
        </p:txBody>
      </p:sp>
      <p:sp>
        <p:nvSpPr>
          <p:cNvPr id="110" name="Shape 110"/>
          <p:cNvSpPr/>
          <p:nvPr/>
        </p:nvSpPr>
        <p:spPr>
          <a:xfrm>
            <a:off x="1118475" y="4817425"/>
            <a:ext cx="555900" cy="555900"/>
          </a:xfrm>
          <a:prstGeom prst="ellipse">
            <a:avLst/>
          </a:prstGeom>
          <a:solidFill>
            <a:srgbClr val="5EA5E5"/>
          </a:solidFill>
          <a:ln>
            <a:noFill/>
          </a:ln>
        </p:spPr>
        <p:txBody>
          <a:bodyPr anchorCtr="0" anchor="ctr" bIns="91425" lIns="91425" rIns="91425" wrap="square" tIns="91425">
            <a:noAutofit/>
          </a:bodyPr>
          <a:lstStyle/>
          <a:p>
            <a:pPr lvl="0" rtl="0" algn="ctr">
              <a:spcBef>
                <a:spcPts val="0"/>
              </a:spcBef>
              <a:buNone/>
            </a:pPr>
            <a:r>
              <a:rPr lang="en" sz="2600">
                <a:solidFill>
                  <a:srgbClr val="EAEAEA"/>
                </a:solidFill>
                <a:latin typeface="Open Sans ExtraBold"/>
                <a:ea typeface="Open Sans ExtraBold"/>
                <a:cs typeface="Open Sans ExtraBold"/>
                <a:sym typeface="Open Sans ExtraBold"/>
              </a:rPr>
              <a:t>3</a:t>
            </a:r>
          </a:p>
        </p:txBody>
      </p:sp>
      <p:sp>
        <p:nvSpPr>
          <p:cNvPr id="111" name="Shape 111"/>
          <p:cNvSpPr txBox="1"/>
          <p:nvPr/>
        </p:nvSpPr>
        <p:spPr>
          <a:xfrm>
            <a:off x="1956525" y="2110225"/>
            <a:ext cx="6069000" cy="752400"/>
          </a:xfrm>
          <a:prstGeom prst="rect">
            <a:avLst/>
          </a:prstGeom>
          <a:noFill/>
          <a:ln>
            <a:noFill/>
          </a:ln>
        </p:spPr>
        <p:txBody>
          <a:bodyPr anchorCtr="0" anchor="ctr" bIns="91425" lIns="91425" rIns="91425" wrap="square" tIns="91425">
            <a:noAutofit/>
          </a:bodyPr>
          <a:lstStyle/>
          <a:p>
            <a:pPr lvl="0" rtl="0">
              <a:spcBef>
                <a:spcPts val="0"/>
              </a:spcBef>
              <a:buNone/>
            </a:pPr>
            <a:r>
              <a:rPr lang="en" sz="2400">
                <a:solidFill>
                  <a:srgbClr val="353535"/>
                </a:solidFill>
                <a:latin typeface="Open Sans"/>
                <a:ea typeface="Open Sans"/>
                <a:cs typeface="Open Sans"/>
                <a:sym typeface="Open Sans"/>
              </a:rPr>
              <a:t>Understand Voice User Interfaces &amp; what you can build using them.</a:t>
            </a:r>
          </a:p>
        </p:txBody>
      </p:sp>
      <p:sp>
        <p:nvSpPr>
          <p:cNvPr id="112" name="Shape 112"/>
          <p:cNvSpPr txBox="1"/>
          <p:nvPr/>
        </p:nvSpPr>
        <p:spPr>
          <a:xfrm>
            <a:off x="1956525" y="3433952"/>
            <a:ext cx="6069000" cy="752400"/>
          </a:xfrm>
          <a:prstGeom prst="rect">
            <a:avLst/>
          </a:prstGeom>
          <a:noFill/>
          <a:ln>
            <a:noFill/>
          </a:ln>
        </p:spPr>
        <p:txBody>
          <a:bodyPr anchorCtr="0" anchor="ctr" bIns="91425" lIns="91425" rIns="91425" wrap="square" tIns="91425">
            <a:noAutofit/>
          </a:bodyPr>
          <a:lstStyle/>
          <a:p>
            <a:pPr lvl="0" rtl="0">
              <a:spcBef>
                <a:spcPts val="0"/>
              </a:spcBef>
              <a:buNone/>
            </a:pPr>
            <a:r>
              <a:rPr lang="en" sz="2400">
                <a:solidFill>
                  <a:srgbClr val="353535"/>
                </a:solidFill>
                <a:latin typeface="Open Sans"/>
                <a:ea typeface="Open Sans"/>
                <a:cs typeface="Open Sans"/>
                <a:sym typeface="Open Sans"/>
              </a:rPr>
              <a:t>Meet Alexa, an intelligent personal assistant developed by Amazon.</a:t>
            </a:r>
          </a:p>
        </p:txBody>
      </p:sp>
      <p:sp>
        <p:nvSpPr>
          <p:cNvPr id="113" name="Shape 113"/>
          <p:cNvSpPr txBox="1"/>
          <p:nvPr/>
        </p:nvSpPr>
        <p:spPr>
          <a:xfrm>
            <a:off x="1956525" y="4719175"/>
            <a:ext cx="6069000" cy="752400"/>
          </a:xfrm>
          <a:prstGeom prst="rect">
            <a:avLst/>
          </a:prstGeom>
          <a:noFill/>
          <a:ln>
            <a:noFill/>
          </a:ln>
        </p:spPr>
        <p:txBody>
          <a:bodyPr anchorCtr="0" anchor="ctr" bIns="91425" lIns="91425" rIns="91425" wrap="square" tIns="91425">
            <a:noAutofit/>
          </a:bodyPr>
          <a:lstStyle/>
          <a:p>
            <a:pPr lvl="0" rtl="0">
              <a:spcBef>
                <a:spcPts val="0"/>
              </a:spcBef>
              <a:buNone/>
            </a:pPr>
            <a:r>
              <a:rPr lang="en" sz="2400">
                <a:solidFill>
                  <a:srgbClr val="353535"/>
                </a:solidFill>
                <a:latin typeface="Open Sans"/>
                <a:ea typeface="Open Sans"/>
                <a:cs typeface="Open Sans"/>
                <a:sym typeface="Open Sans"/>
              </a:rPr>
              <a:t>Create your first voice powered app with Amazon Alexa.</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pic>
        <p:nvPicPr>
          <p:cNvPr id="118" name="Shape 118"/>
          <p:cNvPicPr preferRelativeResize="0"/>
          <p:nvPr/>
        </p:nvPicPr>
        <p:blipFill>
          <a:blip r:embed="rId3">
            <a:alphaModFix/>
          </a:blip>
          <a:stretch>
            <a:fillRect/>
          </a:stretch>
        </p:blipFill>
        <p:spPr>
          <a:xfrm>
            <a:off x="1470725" y="2776458"/>
            <a:ext cx="390525" cy="228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900875" y="647750"/>
            <a:ext cx="7340100" cy="1145100"/>
          </a:xfrm>
          <a:prstGeom prst="rect">
            <a:avLst/>
          </a:prstGeom>
        </p:spPr>
        <p:txBody>
          <a:bodyPr anchorCtr="0" anchor="ctr" bIns="91425" lIns="91425" rIns="91425" wrap="square" tIns="91425">
            <a:noAutofit/>
          </a:bodyPr>
          <a:lstStyle/>
          <a:p>
            <a:pPr lvl="0" rtl="0">
              <a:spcBef>
                <a:spcPts val="0"/>
              </a:spcBef>
              <a:buNone/>
            </a:pPr>
            <a:r>
              <a:rPr lang="en"/>
              <a:t>What is Alexa?</a:t>
            </a:r>
          </a:p>
        </p:txBody>
      </p:sp>
      <p:sp>
        <p:nvSpPr>
          <p:cNvPr id="124" name="Shape 124"/>
          <p:cNvSpPr txBox="1"/>
          <p:nvPr>
            <p:ph idx="1" type="body"/>
          </p:nvPr>
        </p:nvSpPr>
        <p:spPr>
          <a:xfrm>
            <a:off x="391800" y="1806160"/>
            <a:ext cx="8360400" cy="877500"/>
          </a:xfrm>
          <a:prstGeom prst="rect">
            <a:avLst/>
          </a:prstGeom>
        </p:spPr>
        <p:txBody>
          <a:bodyPr anchorCtr="0" anchor="t" bIns="91425" lIns="91425" rIns="91425" wrap="square" tIns="91425">
            <a:noAutofit/>
          </a:bodyPr>
          <a:lstStyle/>
          <a:p>
            <a:pPr lvl="0" rtl="0">
              <a:lnSpc>
                <a:spcPct val="115000"/>
              </a:lnSpc>
              <a:spcBef>
                <a:spcPts val="0"/>
              </a:spcBef>
              <a:buNone/>
            </a:pPr>
            <a:r>
              <a:rPr lang="en" sz="2000"/>
              <a:t>Alexa is a Voice User Interface (VUI), that lets you </a:t>
            </a:r>
            <a:r>
              <a:rPr b="1" i="1" lang="en" sz="2000"/>
              <a:t>speak</a:t>
            </a:r>
            <a:r>
              <a:rPr lang="en" sz="2000"/>
              <a:t> commands, instead of clicking buttons or typing on your keyboard.</a:t>
            </a:r>
          </a:p>
        </p:txBody>
      </p:sp>
      <p:pic>
        <p:nvPicPr>
          <p:cNvPr id="125" name="Shape 125"/>
          <p:cNvPicPr preferRelativeResize="0"/>
          <p:nvPr/>
        </p:nvPicPr>
        <p:blipFill>
          <a:blip r:embed="rId3">
            <a:alphaModFix/>
          </a:blip>
          <a:stretch>
            <a:fillRect/>
          </a:stretch>
        </p:blipFill>
        <p:spPr>
          <a:xfrm>
            <a:off x="180350" y="2930750"/>
            <a:ext cx="8781125" cy="2184249"/>
          </a:xfrm>
          <a:prstGeom prst="rect">
            <a:avLst/>
          </a:prstGeom>
          <a:noFill/>
          <a:ln>
            <a:noFill/>
          </a:ln>
        </p:spPr>
      </p:pic>
      <p:sp>
        <p:nvSpPr>
          <p:cNvPr id="126" name="Shape 126"/>
          <p:cNvSpPr txBox="1"/>
          <p:nvPr>
            <p:ph idx="1" type="body"/>
          </p:nvPr>
        </p:nvSpPr>
        <p:spPr>
          <a:xfrm>
            <a:off x="391800" y="5453825"/>
            <a:ext cx="8360400" cy="877500"/>
          </a:xfrm>
          <a:prstGeom prst="rect">
            <a:avLst/>
          </a:prstGeom>
        </p:spPr>
        <p:txBody>
          <a:bodyPr anchorCtr="0" anchor="t" bIns="91425" lIns="91425" rIns="91425" wrap="square" tIns="91425">
            <a:noAutofit/>
          </a:bodyPr>
          <a:lstStyle/>
          <a:p>
            <a:pPr lvl="0" rtl="0">
              <a:lnSpc>
                <a:spcPct val="115000"/>
              </a:lnSpc>
              <a:spcBef>
                <a:spcPts val="0"/>
              </a:spcBef>
              <a:buNone/>
            </a:pPr>
            <a:r>
              <a:rPr lang="en" sz="2000"/>
              <a:t>Alexa listens to spoken input, uses it to execute tasks or skills in the cloud, and then returns output -- just like a JavaScript function.</a:t>
            </a:r>
          </a:p>
        </p:txBody>
      </p:sp>
    </p:spTree>
  </p:cSld>
  <p:clrMapOvr>
    <a:masterClrMapping/>
  </p:clrMapOvr>
</p:sld>
</file>

<file path=ppt/theme/theme1.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